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avi" ContentType="video/x-msvide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8" r:id="rId2"/>
    <p:sldId id="257" r:id="rId3"/>
    <p:sldId id="259" r:id="rId4"/>
    <p:sldId id="262" r:id="rId5"/>
    <p:sldId id="261" r:id="rId6"/>
    <p:sldId id="265" r:id="rId7"/>
    <p:sldId id="264" r:id="rId8"/>
    <p:sldId id="260" r:id="rId9"/>
    <p:sldId id="263" r:id="rId10"/>
    <p:sldId id="266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4" autoAdjust="0"/>
    <p:restoredTop sz="79980" autoAdjust="0"/>
  </p:normalViewPr>
  <p:slideViewPr>
    <p:cSldViewPr snapToGrid="0">
      <p:cViewPr>
        <p:scale>
          <a:sx n="75" d="100"/>
          <a:sy n="75" d="100"/>
        </p:scale>
        <p:origin x="1224" y="7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FB4BC8-7612-4A78-B87D-4DCDEC19DC6A}" type="datetimeFigureOut">
              <a:rPr lang="en-US" smtClean="0"/>
              <a:t>11/8/2015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9C1AD1-416C-4AFF-B15C-14A3FAC0B2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7506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Formal</a:t>
            </a:r>
            <a:r>
              <a:rPr lang="en-US" baseline="0" dirty="0" smtClean="0"/>
              <a:t> separate </a:t>
            </a:r>
            <a:r>
              <a:rPr lang="en-US" baseline="0" dirty="0" err="1" smtClean="0"/>
              <a:t>PLCg</a:t>
            </a:r>
            <a:r>
              <a:rPr lang="en-US" baseline="0" dirty="0" smtClean="0"/>
              <a:t> term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0D48-5FEE-4BF3-8DDE-8F5CBCDB6C4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9058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Formal</a:t>
            </a:r>
            <a:r>
              <a:rPr lang="en-US" baseline="0" dirty="0" smtClean="0"/>
              <a:t> separate </a:t>
            </a:r>
            <a:r>
              <a:rPr lang="en-US" baseline="0" dirty="0" err="1" smtClean="0"/>
              <a:t>PLCg</a:t>
            </a:r>
            <a:r>
              <a:rPr lang="en-US" baseline="0" dirty="0" smtClean="0"/>
              <a:t> term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0D48-5FEE-4BF3-8DDE-8F5CBCDB6C4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8385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Variance of gamma</a:t>
            </a:r>
            <a:r>
              <a:rPr lang="en-US" baseline="0" dirty="0" smtClean="0"/>
              <a:t> distribution is alpha/theta^2 where alpha is the first input, and theta is the second input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9C1AD1-416C-4AFF-B15C-14A3FAC0B2D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3694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If refractory period of one compartment is different, sometimes a wave will move through the A/P boundary and sometimes not, resulting in variable frequency. This was observed ex vivo as well.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0D48-5FEE-4BF3-8DDE-8F5CBCDB6C4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6810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X means effect was observed.</a:t>
            </a:r>
          </a:p>
          <a:p>
            <a:pPr marL="0" indent="0">
              <a:buFontTx/>
              <a:buNone/>
            </a:pPr>
            <a:r>
              <a:rPr lang="en-US" dirty="0" smtClean="0"/>
              <a:t>- means no effect was observed.</a:t>
            </a:r>
          </a:p>
          <a:p>
            <a:pPr marL="0" indent="0">
              <a:buFontTx/>
              <a:buNone/>
            </a:pPr>
            <a:r>
              <a:rPr lang="en-US" dirty="0" smtClean="0"/>
              <a:t>Parameters were varied</a:t>
            </a:r>
            <a:r>
              <a:rPr lang="en-US" baseline="0" dirty="0" smtClean="0"/>
              <a:t> by 30% up and down.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Amplitude is the concentration of calcium at the maximum.</a:t>
            </a:r>
          </a:p>
          <a:p>
            <a:r>
              <a:rPr lang="en-US" dirty="0" smtClean="0"/>
              <a:t>Steady state concentration is the concentration of calcium at the minimum.</a:t>
            </a:r>
          </a:p>
          <a:p>
            <a:r>
              <a:rPr lang="en-US" dirty="0" smtClean="0"/>
              <a:t>Frequency is the number of </a:t>
            </a:r>
            <a:r>
              <a:rPr lang="en-US" dirty="0" err="1" smtClean="0"/>
              <a:t>wavefronts</a:t>
            </a:r>
            <a:r>
              <a:rPr lang="en-US" dirty="0" smtClean="0"/>
              <a:t> occurring</a:t>
            </a:r>
            <a:r>
              <a:rPr lang="en-US" baseline="0" dirty="0" smtClean="0"/>
              <a:t> per time.</a:t>
            </a:r>
          </a:p>
          <a:p>
            <a:r>
              <a:rPr lang="en-US" baseline="0" dirty="0" smtClean="0"/>
              <a:t>Speed is the slope of the position/time curve of the </a:t>
            </a:r>
            <a:r>
              <a:rPr lang="en-US" baseline="0" dirty="0" err="1" smtClean="0"/>
              <a:t>wavefronts</a:t>
            </a:r>
            <a:r>
              <a:rPr lang="en-US" baseline="0" dirty="0" smtClean="0"/>
              <a:t>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9C1AD1-416C-4AFF-B15C-14A3FAC0B2D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931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995616-36C0-4C28-BBF7-413C07CA51A5}" type="datetimeFigureOut">
              <a:rPr lang="en-US" smtClean="0"/>
              <a:t>11/8/2015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49A163-096E-4E82-BCF0-83E2E19902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826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995616-36C0-4C28-BBF7-413C07CA51A5}" type="datetimeFigureOut">
              <a:rPr lang="en-US" smtClean="0"/>
              <a:t>11/8/2015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49A163-096E-4E82-BCF0-83E2E19902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20409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995616-36C0-4C28-BBF7-413C07CA51A5}" type="datetimeFigureOut">
              <a:rPr lang="en-US" smtClean="0"/>
              <a:t>11/8/2015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49A163-096E-4E82-BCF0-83E2E19902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2245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995616-36C0-4C28-BBF7-413C07CA51A5}" type="datetimeFigureOut">
              <a:rPr lang="en-US" smtClean="0"/>
              <a:t>11/8/2015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49A163-096E-4E82-BCF0-83E2E19902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6216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995616-36C0-4C28-BBF7-413C07CA51A5}" type="datetimeFigureOut">
              <a:rPr lang="en-US" smtClean="0"/>
              <a:t>11/8/2015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49A163-096E-4E82-BCF0-83E2E19902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0939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995616-36C0-4C28-BBF7-413C07CA51A5}" type="datetimeFigureOut">
              <a:rPr lang="en-US" smtClean="0"/>
              <a:t>11/8/2015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49A163-096E-4E82-BCF0-83E2E19902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0243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995616-36C0-4C28-BBF7-413C07CA51A5}" type="datetimeFigureOut">
              <a:rPr lang="en-US" smtClean="0"/>
              <a:t>11/8/2015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49A163-096E-4E82-BCF0-83E2E19902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1674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995616-36C0-4C28-BBF7-413C07CA51A5}" type="datetimeFigureOut">
              <a:rPr lang="en-US" smtClean="0"/>
              <a:t>11/8/2015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49A163-096E-4E82-BCF0-83E2E19902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90598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995616-36C0-4C28-BBF7-413C07CA51A5}" type="datetimeFigureOut">
              <a:rPr lang="en-US" smtClean="0"/>
              <a:t>11/8/2015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49A163-096E-4E82-BCF0-83E2E19902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1232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995616-36C0-4C28-BBF7-413C07CA51A5}" type="datetimeFigureOut">
              <a:rPr lang="en-US" smtClean="0"/>
              <a:t>11/8/2015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49A163-096E-4E82-BCF0-83E2E19902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7412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995616-36C0-4C28-BBF7-413C07CA51A5}" type="datetimeFigureOut">
              <a:rPr lang="en-US" smtClean="0"/>
              <a:t>11/8/2015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49A163-096E-4E82-BCF0-83E2E19902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3170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995616-36C0-4C28-BBF7-413C07CA51A5}" type="datetimeFigureOut">
              <a:rPr lang="en-US" smtClean="0"/>
              <a:t>11/8/2015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49A163-096E-4E82-BCF0-83E2E19902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7345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Molecular mechanism of calcium propagation</a:t>
            </a:r>
            <a:endParaRPr lang="en-US" dirty="0"/>
          </a:p>
        </p:txBody>
      </p:sp>
      <p:sp>
        <p:nvSpPr>
          <p:cNvPr id="76" name="Oval 75"/>
          <p:cNvSpPr/>
          <p:nvPr/>
        </p:nvSpPr>
        <p:spPr>
          <a:xfrm>
            <a:off x="5827640" y="3581977"/>
            <a:ext cx="577980" cy="57798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n-US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Ca</a:t>
            </a:r>
            <a:r>
              <a:rPr lang="en-US" sz="1400" b="1" baseline="30000" dirty="0" smtClean="0">
                <a:latin typeface="Arial" panose="020B0604020202020204" pitchFamily="34" charset="0"/>
                <a:cs typeface="Arial" panose="020B0604020202020204" pitchFamily="34" charset="0"/>
              </a:rPr>
              <a:t>2+</a:t>
            </a:r>
            <a:endParaRPr lang="en-US" sz="1400" b="1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7" name="Straight Connector 76"/>
          <p:cNvCxnSpPr/>
          <p:nvPr/>
        </p:nvCxnSpPr>
        <p:spPr>
          <a:xfrm flipV="1">
            <a:off x="4014765" y="5993958"/>
            <a:ext cx="4073975" cy="47481"/>
          </a:xfrm>
          <a:prstGeom prst="line">
            <a:avLst/>
          </a:prstGeom>
          <a:noFill/>
          <a:ln w="63500" cap="flat" cmpd="sng" algn="ctr">
            <a:solidFill>
              <a:srgbClr val="C0504D">
                <a:lumMod val="60000"/>
                <a:lumOff val="40000"/>
              </a:srgbClr>
            </a:solidFill>
            <a:prstDash val="solid"/>
          </a:ln>
          <a:effectLst/>
        </p:spPr>
      </p:cxnSp>
      <p:cxnSp>
        <p:nvCxnSpPr>
          <p:cNvPr id="78" name="Straight Connector 77"/>
          <p:cNvCxnSpPr/>
          <p:nvPr/>
        </p:nvCxnSpPr>
        <p:spPr>
          <a:xfrm>
            <a:off x="1706880" y="2139632"/>
            <a:ext cx="1093064" cy="0"/>
          </a:xfrm>
          <a:prstGeom prst="line">
            <a:avLst/>
          </a:prstGeom>
          <a:noFill/>
          <a:ln w="63500" cap="rnd" cmpd="sng" algn="ctr">
            <a:solidFill>
              <a:srgbClr val="C0504D">
                <a:lumMod val="60000"/>
                <a:lumOff val="40000"/>
              </a:srgbClr>
            </a:solidFill>
            <a:prstDash val="solid"/>
            <a:round/>
            <a:tailEnd type="none"/>
          </a:ln>
          <a:effectLst/>
        </p:spPr>
      </p:cxnSp>
      <p:sp>
        <p:nvSpPr>
          <p:cNvPr id="79" name="Terminator 36"/>
          <p:cNvSpPr/>
          <p:nvPr/>
        </p:nvSpPr>
        <p:spPr>
          <a:xfrm>
            <a:off x="5022528" y="4784544"/>
            <a:ext cx="2317149" cy="909280"/>
          </a:xfrm>
          <a:prstGeom prst="flowChartTerminator">
            <a:avLst/>
          </a:prstGeom>
          <a:solidFill>
            <a:srgbClr val="EEECE1">
              <a:lumMod val="50000"/>
            </a:srgbClr>
          </a:solidFill>
          <a:ln w="952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0" name="Group 79"/>
          <p:cNvGrpSpPr/>
          <p:nvPr/>
        </p:nvGrpSpPr>
        <p:grpSpPr>
          <a:xfrm>
            <a:off x="6644640" y="4668932"/>
            <a:ext cx="270860" cy="253209"/>
            <a:chOff x="5657676" y="4425629"/>
            <a:chExt cx="270860" cy="253209"/>
          </a:xfrm>
        </p:grpSpPr>
        <p:sp>
          <p:nvSpPr>
            <p:cNvPr id="81" name="Process 76"/>
            <p:cNvSpPr/>
            <p:nvPr/>
          </p:nvSpPr>
          <p:spPr>
            <a:xfrm>
              <a:off x="5693995" y="4425629"/>
              <a:ext cx="198420" cy="253209"/>
            </a:xfrm>
            <a:prstGeom prst="flowChartProcess">
              <a:avLst/>
            </a:prstGeom>
            <a:gradFill rotWithShape="1">
              <a:gsLst>
                <a:gs pos="20000">
                  <a:srgbClr val="EEECE1">
                    <a:lumMod val="25000"/>
                  </a:srgbClr>
                </a:gs>
                <a:gs pos="79000">
                  <a:srgbClr val="EEECE1">
                    <a:lumMod val="25000"/>
                  </a:srgbClr>
                </a:gs>
                <a:gs pos="50000">
                  <a:srgbClr val="EEECE1">
                    <a:lumMod val="50000"/>
                  </a:srgbClr>
                </a:gs>
              </a:gsLst>
              <a:lin ang="10800000" scaled="0"/>
            </a:gradFill>
            <a:ln w="6350" cap="flat" cmpd="sng" algn="ctr">
              <a:solidFill>
                <a:sysClr val="windowText" lastClr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2" name="Process 77"/>
            <p:cNvSpPr/>
            <p:nvPr/>
          </p:nvSpPr>
          <p:spPr>
            <a:xfrm flipH="1">
              <a:off x="5856290" y="4425629"/>
              <a:ext cx="72246" cy="253209"/>
            </a:xfrm>
            <a:prstGeom prst="flowChartProcess">
              <a:avLst/>
            </a:prstGeom>
            <a:solidFill>
              <a:srgbClr val="EEECE1">
                <a:lumMod val="25000"/>
              </a:srgbClr>
            </a:solidFill>
            <a:ln w="6350" cap="flat" cmpd="sng" algn="ctr">
              <a:solidFill>
                <a:sysClr val="windowText" lastClr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3" name="Process 78"/>
            <p:cNvSpPr/>
            <p:nvPr/>
          </p:nvSpPr>
          <p:spPr>
            <a:xfrm>
              <a:off x="5657676" y="4425629"/>
              <a:ext cx="72638" cy="253209"/>
            </a:xfrm>
            <a:prstGeom prst="flowChartProcess">
              <a:avLst/>
            </a:prstGeom>
            <a:solidFill>
              <a:srgbClr val="EEECE1">
                <a:lumMod val="25000"/>
              </a:srgbClr>
            </a:solidFill>
            <a:ln w="6350" cap="flat" cmpd="sng" algn="ctr">
              <a:solidFill>
                <a:sysClr val="windowText" lastClr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84" name="TextBox 83"/>
          <p:cNvSpPr txBox="1"/>
          <p:nvPr/>
        </p:nvSpPr>
        <p:spPr>
          <a:xfrm>
            <a:off x="5211750" y="5421598"/>
            <a:ext cx="5172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ER</a:t>
            </a:r>
          </a:p>
        </p:txBody>
      </p:sp>
      <p:sp>
        <p:nvSpPr>
          <p:cNvPr id="85" name="TextBox 84"/>
          <p:cNvSpPr txBox="1"/>
          <p:nvPr/>
        </p:nvSpPr>
        <p:spPr>
          <a:xfrm>
            <a:off x="6852829" y="4555207"/>
            <a:ext cx="5762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IP</a:t>
            </a:r>
            <a:r>
              <a:rPr kumimoji="0" lang="en-US" sz="1400" b="1" i="0" u="none" strike="noStrike" kern="0" cap="none" spc="0" normalizeH="0" baseline="-2500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</a:p>
        </p:txBody>
      </p:sp>
      <p:cxnSp>
        <p:nvCxnSpPr>
          <p:cNvPr id="86" name="Straight Connector 85"/>
          <p:cNvCxnSpPr/>
          <p:nvPr/>
        </p:nvCxnSpPr>
        <p:spPr>
          <a:xfrm>
            <a:off x="3398808" y="2659106"/>
            <a:ext cx="0" cy="3004738"/>
          </a:xfrm>
          <a:prstGeom prst="line">
            <a:avLst/>
          </a:prstGeom>
          <a:noFill/>
          <a:ln w="63500" cap="flat" cmpd="sng" algn="ctr">
            <a:solidFill>
              <a:srgbClr val="C0504D">
                <a:lumMod val="60000"/>
                <a:lumOff val="40000"/>
              </a:srgbClr>
            </a:solidFill>
            <a:prstDash val="solid"/>
          </a:ln>
          <a:effectLst/>
        </p:spPr>
      </p:cxnSp>
      <p:sp>
        <p:nvSpPr>
          <p:cNvPr id="87" name="Oval 86"/>
          <p:cNvSpPr/>
          <p:nvPr/>
        </p:nvSpPr>
        <p:spPr>
          <a:xfrm rot="16200000">
            <a:off x="3089781" y="4132504"/>
            <a:ext cx="577600" cy="555520"/>
          </a:xfrm>
          <a:prstGeom prst="ellipse">
            <a:avLst/>
          </a:prstGeom>
          <a:gradFill flip="none" rotWithShape="1">
            <a:gsLst>
              <a:gs pos="14000">
                <a:srgbClr val="201B9C"/>
              </a:gs>
              <a:gs pos="54000">
                <a:srgbClr val="3366FF"/>
              </a:gs>
              <a:gs pos="97000">
                <a:srgbClr val="201B9C"/>
              </a:gs>
            </a:gsLst>
            <a:lin ang="16200000" scaled="0"/>
            <a:tileRect/>
          </a:gradFill>
          <a:ln w="9525" cap="flat" cmpd="sng" algn="ctr">
            <a:noFill/>
            <a:prstDash val="solid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8" name="Oval 87"/>
          <p:cNvSpPr/>
          <p:nvPr/>
        </p:nvSpPr>
        <p:spPr>
          <a:xfrm rot="16200000">
            <a:off x="3508021" y="4132504"/>
            <a:ext cx="577600" cy="555520"/>
          </a:xfrm>
          <a:prstGeom prst="ellipse">
            <a:avLst/>
          </a:prstGeom>
          <a:solidFill>
            <a:sysClr val="window" lastClr="FFFFFF"/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9" name="Oval 88"/>
          <p:cNvSpPr/>
          <p:nvPr/>
        </p:nvSpPr>
        <p:spPr>
          <a:xfrm rot="16200000">
            <a:off x="3315277" y="4412769"/>
            <a:ext cx="161177" cy="411411"/>
          </a:xfrm>
          <a:prstGeom prst="ellipse">
            <a:avLst/>
          </a:prstGeom>
          <a:solidFill>
            <a:srgbClr val="3366FF"/>
          </a:solidFill>
          <a:ln w="6350" cap="flat" cmpd="sng" algn="ctr">
            <a:solidFill>
              <a:srgbClr val="0000FF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0" name="Oval 89"/>
          <p:cNvSpPr/>
          <p:nvPr/>
        </p:nvSpPr>
        <p:spPr>
          <a:xfrm rot="16200000">
            <a:off x="3315277" y="3996346"/>
            <a:ext cx="161177" cy="411411"/>
          </a:xfrm>
          <a:prstGeom prst="ellipse">
            <a:avLst/>
          </a:prstGeom>
          <a:solidFill>
            <a:srgbClr val="3366FF"/>
          </a:solidFill>
          <a:ln w="6350" cap="flat" cmpd="sng" algn="ctr">
            <a:solidFill>
              <a:srgbClr val="0000FF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91" name="Group 90"/>
          <p:cNvGrpSpPr/>
          <p:nvPr/>
        </p:nvGrpSpPr>
        <p:grpSpPr>
          <a:xfrm>
            <a:off x="5657088" y="4664173"/>
            <a:ext cx="270860" cy="253209"/>
            <a:chOff x="4502367" y="4415989"/>
            <a:chExt cx="270860" cy="253209"/>
          </a:xfrm>
        </p:grpSpPr>
        <p:sp>
          <p:nvSpPr>
            <p:cNvPr id="92" name="Process 104"/>
            <p:cNvSpPr/>
            <p:nvPr/>
          </p:nvSpPr>
          <p:spPr>
            <a:xfrm>
              <a:off x="4538687" y="4415989"/>
              <a:ext cx="198420" cy="253209"/>
            </a:xfrm>
            <a:prstGeom prst="flowChartProcess">
              <a:avLst/>
            </a:prstGeom>
            <a:gradFill rotWithShape="1">
              <a:gsLst>
                <a:gs pos="20000">
                  <a:srgbClr val="54A870"/>
                </a:gs>
                <a:gs pos="79000">
                  <a:srgbClr val="54A870"/>
                </a:gs>
                <a:gs pos="51000">
                  <a:srgbClr val="67FCBC"/>
                </a:gs>
              </a:gsLst>
              <a:lin ang="10800000" scaled="0"/>
            </a:gradFill>
            <a:ln w="6350" cap="flat" cmpd="sng" algn="ctr">
              <a:solidFill>
                <a:sysClr val="windowText" lastClr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3" name="Process 105"/>
            <p:cNvSpPr/>
            <p:nvPr/>
          </p:nvSpPr>
          <p:spPr>
            <a:xfrm flipH="1">
              <a:off x="4700981" y="4415989"/>
              <a:ext cx="72246" cy="253209"/>
            </a:xfrm>
            <a:prstGeom prst="flowChartProcess">
              <a:avLst/>
            </a:prstGeom>
            <a:solidFill>
              <a:srgbClr val="42C47D"/>
            </a:solidFill>
            <a:ln w="6350" cap="flat" cmpd="sng" algn="ctr">
              <a:solidFill>
                <a:sysClr val="windowText" lastClr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4" name="Process 106"/>
            <p:cNvSpPr/>
            <p:nvPr/>
          </p:nvSpPr>
          <p:spPr>
            <a:xfrm>
              <a:off x="4502367" y="4415989"/>
              <a:ext cx="72638" cy="253209"/>
            </a:xfrm>
            <a:prstGeom prst="flowChartProcess">
              <a:avLst/>
            </a:prstGeom>
            <a:solidFill>
              <a:srgbClr val="42C47D"/>
            </a:solidFill>
            <a:ln w="6350" cap="flat" cmpd="sng" algn="ctr">
              <a:solidFill>
                <a:sysClr val="windowText" lastClr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95" name="Straight Connector 94"/>
          <p:cNvCxnSpPr/>
          <p:nvPr/>
        </p:nvCxnSpPr>
        <p:spPr>
          <a:xfrm flipH="1">
            <a:off x="8555580" y="2677040"/>
            <a:ext cx="29768" cy="2953496"/>
          </a:xfrm>
          <a:prstGeom prst="line">
            <a:avLst/>
          </a:prstGeom>
          <a:noFill/>
          <a:ln w="63500" cap="flat" cmpd="sng" algn="ctr">
            <a:solidFill>
              <a:srgbClr val="C0504D">
                <a:lumMod val="60000"/>
                <a:lumOff val="40000"/>
              </a:srgbClr>
            </a:solidFill>
            <a:prstDash val="solid"/>
          </a:ln>
          <a:effectLst/>
        </p:spPr>
      </p:cxnSp>
      <p:sp>
        <p:nvSpPr>
          <p:cNvPr id="96" name="Freeform 95"/>
          <p:cNvSpPr/>
          <p:nvPr/>
        </p:nvSpPr>
        <p:spPr>
          <a:xfrm>
            <a:off x="2811555" y="2124244"/>
            <a:ext cx="587252" cy="633839"/>
          </a:xfrm>
          <a:custGeom>
            <a:avLst/>
            <a:gdLst>
              <a:gd name="connsiteX0" fmla="*/ 0 w 371628"/>
              <a:gd name="connsiteY0" fmla="*/ 10340 h 401109"/>
              <a:gd name="connsiteX1" fmla="*/ 224692 w 371628"/>
              <a:gd name="connsiteY1" fmla="*/ 10340 h 401109"/>
              <a:gd name="connsiteX2" fmla="*/ 351692 w 371628"/>
              <a:gd name="connsiteY2" fmla="*/ 117801 h 401109"/>
              <a:gd name="connsiteX3" fmla="*/ 371230 w 371628"/>
              <a:gd name="connsiteY3" fmla="*/ 401109 h 401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1628" h="401109">
                <a:moveTo>
                  <a:pt x="0" y="10340"/>
                </a:moveTo>
                <a:cubicBezTo>
                  <a:pt x="83038" y="1385"/>
                  <a:pt x="166077" y="-7570"/>
                  <a:pt x="224692" y="10340"/>
                </a:cubicBezTo>
                <a:cubicBezTo>
                  <a:pt x="283307" y="28250"/>
                  <a:pt x="327269" y="52673"/>
                  <a:pt x="351692" y="117801"/>
                </a:cubicBezTo>
                <a:cubicBezTo>
                  <a:pt x="376115" y="182929"/>
                  <a:pt x="371230" y="350635"/>
                  <a:pt x="371230" y="401109"/>
                </a:cubicBezTo>
              </a:path>
            </a:pathLst>
          </a:custGeom>
          <a:noFill/>
          <a:ln w="63500" cap="flat" cmpd="sng" algn="ctr">
            <a:solidFill>
              <a:srgbClr val="C0504D">
                <a:lumMod val="60000"/>
                <a:lumOff val="4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7" name="Freeform 96"/>
          <p:cNvSpPr/>
          <p:nvPr/>
        </p:nvSpPr>
        <p:spPr>
          <a:xfrm flipH="1">
            <a:off x="3398808" y="2155011"/>
            <a:ext cx="587252" cy="633839"/>
          </a:xfrm>
          <a:custGeom>
            <a:avLst/>
            <a:gdLst>
              <a:gd name="connsiteX0" fmla="*/ 0 w 371628"/>
              <a:gd name="connsiteY0" fmla="*/ 10340 h 401109"/>
              <a:gd name="connsiteX1" fmla="*/ 224692 w 371628"/>
              <a:gd name="connsiteY1" fmla="*/ 10340 h 401109"/>
              <a:gd name="connsiteX2" fmla="*/ 351692 w 371628"/>
              <a:gd name="connsiteY2" fmla="*/ 117801 h 401109"/>
              <a:gd name="connsiteX3" fmla="*/ 371230 w 371628"/>
              <a:gd name="connsiteY3" fmla="*/ 401109 h 401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1628" h="401109">
                <a:moveTo>
                  <a:pt x="0" y="10340"/>
                </a:moveTo>
                <a:cubicBezTo>
                  <a:pt x="83038" y="1385"/>
                  <a:pt x="166077" y="-7570"/>
                  <a:pt x="224692" y="10340"/>
                </a:cubicBezTo>
                <a:cubicBezTo>
                  <a:pt x="283307" y="28250"/>
                  <a:pt x="327269" y="52673"/>
                  <a:pt x="351692" y="117801"/>
                </a:cubicBezTo>
                <a:cubicBezTo>
                  <a:pt x="376115" y="182929"/>
                  <a:pt x="371230" y="350635"/>
                  <a:pt x="371230" y="401109"/>
                </a:cubicBezTo>
              </a:path>
            </a:pathLst>
          </a:custGeom>
          <a:noFill/>
          <a:ln w="63500" cap="flat" cmpd="sng" algn="ctr">
            <a:solidFill>
              <a:srgbClr val="C0504D">
                <a:lumMod val="60000"/>
                <a:lumOff val="4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8" name="Freeform 97"/>
          <p:cNvSpPr/>
          <p:nvPr/>
        </p:nvSpPr>
        <p:spPr>
          <a:xfrm>
            <a:off x="7998095" y="2131404"/>
            <a:ext cx="587252" cy="633839"/>
          </a:xfrm>
          <a:custGeom>
            <a:avLst/>
            <a:gdLst>
              <a:gd name="connsiteX0" fmla="*/ 0 w 371628"/>
              <a:gd name="connsiteY0" fmla="*/ 10340 h 401109"/>
              <a:gd name="connsiteX1" fmla="*/ 224692 w 371628"/>
              <a:gd name="connsiteY1" fmla="*/ 10340 h 401109"/>
              <a:gd name="connsiteX2" fmla="*/ 351692 w 371628"/>
              <a:gd name="connsiteY2" fmla="*/ 117801 h 401109"/>
              <a:gd name="connsiteX3" fmla="*/ 371230 w 371628"/>
              <a:gd name="connsiteY3" fmla="*/ 401109 h 401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1628" h="401109">
                <a:moveTo>
                  <a:pt x="0" y="10340"/>
                </a:moveTo>
                <a:cubicBezTo>
                  <a:pt x="83038" y="1385"/>
                  <a:pt x="166077" y="-7570"/>
                  <a:pt x="224692" y="10340"/>
                </a:cubicBezTo>
                <a:cubicBezTo>
                  <a:pt x="283307" y="28250"/>
                  <a:pt x="327269" y="52673"/>
                  <a:pt x="351692" y="117801"/>
                </a:cubicBezTo>
                <a:cubicBezTo>
                  <a:pt x="376115" y="182929"/>
                  <a:pt x="371230" y="350635"/>
                  <a:pt x="371230" y="401109"/>
                </a:cubicBezTo>
              </a:path>
            </a:pathLst>
          </a:custGeom>
          <a:noFill/>
          <a:ln w="63500" cap="flat" cmpd="sng" algn="ctr">
            <a:solidFill>
              <a:srgbClr val="C0504D">
                <a:lumMod val="60000"/>
                <a:lumOff val="4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9" name="Freeform 98"/>
          <p:cNvSpPr/>
          <p:nvPr/>
        </p:nvSpPr>
        <p:spPr>
          <a:xfrm flipH="1" flipV="1">
            <a:off x="3398806" y="5423937"/>
            <a:ext cx="657950" cy="633839"/>
          </a:xfrm>
          <a:custGeom>
            <a:avLst/>
            <a:gdLst>
              <a:gd name="connsiteX0" fmla="*/ 0 w 371628"/>
              <a:gd name="connsiteY0" fmla="*/ 10340 h 401109"/>
              <a:gd name="connsiteX1" fmla="*/ 224692 w 371628"/>
              <a:gd name="connsiteY1" fmla="*/ 10340 h 401109"/>
              <a:gd name="connsiteX2" fmla="*/ 351692 w 371628"/>
              <a:gd name="connsiteY2" fmla="*/ 117801 h 401109"/>
              <a:gd name="connsiteX3" fmla="*/ 371230 w 371628"/>
              <a:gd name="connsiteY3" fmla="*/ 401109 h 401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1628" h="401109">
                <a:moveTo>
                  <a:pt x="0" y="10340"/>
                </a:moveTo>
                <a:cubicBezTo>
                  <a:pt x="83038" y="1385"/>
                  <a:pt x="166077" y="-7570"/>
                  <a:pt x="224692" y="10340"/>
                </a:cubicBezTo>
                <a:cubicBezTo>
                  <a:pt x="283307" y="28250"/>
                  <a:pt x="327269" y="52673"/>
                  <a:pt x="351692" y="117801"/>
                </a:cubicBezTo>
                <a:cubicBezTo>
                  <a:pt x="376115" y="182929"/>
                  <a:pt x="371230" y="350635"/>
                  <a:pt x="371230" y="401109"/>
                </a:cubicBezTo>
              </a:path>
            </a:pathLst>
          </a:custGeom>
          <a:noFill/>
          <a:ln w="63500" cap="flat" cmpd="sng" algn="ctr">
            <a:solidFill>
              <a:srgbClr val="C0504D">
                <a:lumMod val="60000"/>
                <a:lumOff val="4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0" name="Freeform 99"/>
          <p:cNvSpPr/>
          <p:nvPr/>
        </p:nvSpPr>
        <p:spPr>
          <a:xfrm flipV="1">
            <a:off x="7968327" y="5371189"/>
            <a:ext cx="587252" cy="633839"/>
          </a:xfrm>
          <a:custGeom>
            <a:avLst/>
            <a:gdLst>
              <a:gd name="connsiteX0" fmla="*/ 0 w 371628"/>
              <a:gd name="connsiteY0" fmla="*/ 10340 h 401109"/>
              <a:gd name="connsiteX1" fmla="*/ 224692 w 371628"/>
              <a:gd name="connsiteY1" fmla="*/ 10340 h 401109"/>
              <a:gd name="connsiteX2" fmla="*/ 351692 w 371628"/>
              <a:gd name="connsiteY2" fmla="*/ 117801 h 401109"/>
              <a:gd name="connsiteX3" fmla="*/ 371230 w 371628"/>
              <a:gd name="connsiteY3" fmla="*/ 401109 h 401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1628" h="401109">
                <a:moveTo>
                  <a:pt x="0" y="10340"/>
                </a:moveTo>
                <a:cubicBezTo>
                  <a:pt x="83038" y="1385"/>
                  <a:pt x="166077" y="-7570"/>
                  <a:pt x="224692" y="10340"/>
                </a:cubicBezTo>
                <a:cubicBezTo>
                  <a:pt x="283307" y="28250"/>
                  <a:pt x="327269" y="52673"/>
                  <a:pt x="351692" y="117801"/>
                </a:cubicBezTo>
                <a:cubicBezTo>
                  <a:pt x="376115" y="182929"/>
                  <a:pt x="371230" y="350635"/>
                  <a:pt x="371230" y="401109"/>
                </a:cubicBezTo>
              </a:path>
            </a:pathLst>
          </a:custGeom>
          <a:noFill/>
          <a:ln w="63500" cap="flat" cmpd="sng" algn="ctr">
            <a:solidFill>
              <a:srgbClr val="C0504D">
                <a:lumMod val="60000"/>
                <a:lumOff val="4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1" name="Straight Connector 100"/>
          <p:cNvCxnSpPr/>
          <p:nvPr/>
        </p:nvCxnSpPr>
        <p:spPr>
          <a:xfrm>
            <a:off x="9172600" y="2121532"/>
            <a:ext cx="1093064" cy="0"/>
          </a:xfrm>
          <a:prstGeom prst="line">
            <a:avLst/>
          </a:prstGeom>
          <a:noFill/>
          <a:ln w="63500" cap="rnd" cmpd="sng" algn="ctr">
            <a:solidFill>
              <a:srgbClr val="C0504D">
                <a:lumMod val="60000"/>
                <a:lumOff val="40000"/>
              </a:srgbClr>
            </a:solidFill>
            <a:prstDash val="solid"/>
            <a:round/>
            <a:tailEnd type="none"/>
          </a:ln>
          <a:effectLst/>
        </p:spPr>
      </p:cxnSp>
      <p:sp>
        <p:nvSpPr>
          <p:cNvPr id="102" name="Freeform 101"/>
          <p:cNvSpPr/>
          <p:nvPr/>
        </p:nvSpPr>
        <p:spPr>
          <a:xfrm flipH="1">
            <a:off x="8585348" y="2104175"/>
            <a:ext cx="587252" cy="633839"/>
          </a:xfrm>
          <a:custGeom>
            <a:avLst/>
            <a:gdLst>
              <a:gd name="connsiteX0" fmla="*/ 0 w 371628"/>
              <a:gd name="connsiteY0" fmla="*/ 10340 h 401109"/>
              <a:gd name="connsiteX1" fmla="*/ 224692 w 371628"/>
              <a:gd name="connsiteY1" fmla="*/ 10340 h 401109"/>
              <a:gd name="connsiteX2" fmla="*/ 351692 w 371628"/>
              <a:gd name="connsiteY2" fmla="*/ 117801 h 401109"/>
              <a:gd name="connsiteX3" fmla="*/ 371230 w 371628"/>
              <a:gd name="connsiteY3" fmla="*/ 401109 h 401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1628" h="401109">
                <a:moveTo>
                  <a:pt x="0" y="10340"/>
                </a:moveTo>
                <a:cubicBezTo>
                  <a:pt x="83038" y="1385"/>
                  <a:pt x="166077" y="-7570"/>
                  <a:pt x="224692" y="10340"/>
                </a:cubicBezTo>
                <a:cubicBezTo>
                  <a:pt x="283307" y="28250"/>
                  <a:pt x="327269" y="52673"/>
                  <a:pt x="351692" y="117801"/>
                </a:cubicBezTo>
                <a:cubicBezTo>
                  <a:pt x="376115" y="182929"/>
                  <a:pt x="371230" y="350635"/>
                  <a:pt x="371230" y="401109"/>
                </a:cubicBezTo>
              </a:path>
            </a:pathLst>
          </a:custGeom>
          <a:noFill/>
          <a:ln w="63500" cap="flat" cmpd="sng" algn="ctr">
            <a:solidFill>
              <a:srgbClr val="C0504D">
                <a:lumMod val="60000"/>
                <a:lumOff val="4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3" name="Straight Connector 102"/>
          <p:cNvCxnSpPr/>
          <p:nvPr/>
        </p:nvCxnSpPr>
        <p:spPr>
          <a:xfrm>
            <a:off x="9142832" y="5986765"/>
            <a:ext cx="1093064" cy="0"/>
          </a:xfrm>
          <a:prstGeom prst="line">
            <a:avLst/>
          </a:prstGeom>
          <a:noFill/>
          <a:ln w="63500" cap="rnd" cmpd="sng" algn="ctr">
            <a:solidFill>
              <a:srgbClr val="C0504D">
                <a:lumMod val="60000"/>
                <a:lumOff val="40000"/>
              </a:srgbClr>
            </a:solidFill>
            <a:prstDash val="solid"/>
            <a:round/>
            <a:tailEnd type="none"/>
          </a:ln>
          <a:effectLst/>
        </p:spPr>
      </p:cxnSp>
      <p:sp>
        <p:nvSpPr>
          <p:cNvPr id="104" name="Freeform 103"/>
          <p:cNvSpPr/>
          <p:nvPr/>
        </p:nvSpPr>
        <p:spPr>
          <a:xfrm flipH="1" flipV="1">
            <a:off x="8570389" y="5371827"/>
            <a:ext cx="587252" cy="633839"/>
          </a:xfrm>
          <a:custGeom>
            <a:avLst/>
            <a:gdLst>
              <a:gd name="connsiteX0" fmla="*/ 0 w 371628"/>
              <a:gd name="connsiteY0" fmla="*/ 10340 h 401109"/>
              <a:gd name="connsiteX1" fmla="*/ 224692 w 371628"/>
              <a:gd name="connsiteY1" fmla="*/ 10340 h 401109"/>
              <a:gd name="connsiteX2" fmla="*/ 351692 w 371628"/>
              <a:gd name="connsiteY2" fmla="*/ 117801 h 401109"/>
              <a:gd name="connsiteX3" fmla="*/ 371230 w 371628"/>
              <a:gd name="connsiteY3" fmla="*/ 401109 h 401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1628" h="401109">
                <a:moveTo>
                  <a:pt x="0" y="10340"/>
                </a:moveTo>
                <a:cubicBezTo>
                  <a:pt x="83038" y="1385"/>
                  <a:pt x="166077" y="-7570"/>
                  <a:pt x="224692" y="10340"/>
                </a:cubicBezTo>
                <a:cubicBezTo>
                  <a:pt x="283307" y="28250"/>
                  <a:pt x="327269" y="52673"/>
                  <a:pt x="351692" y="117801"/>
                </a:cubicBezTo>
                <a:cubicBezTo>
                  <a:pt x="376115" y="182929"/>
                  <a:pt x="371230" y="350635"/>
                  <a:pt x="371230" y="401109"/>
                </a:cubicBezTo>
              </a:path>
            </a:pathLst>
          </a:custGeom>
          <a:noFill/>
          <a:ln w="63500" cap="flat" cmpd="sng" algn="ctr">
            <a:solidFill>
              <a:srgbClr val="C0504D">
                <a:lumMod val="60000"/>
                <a:lumOff val="4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5" name="Straight Connector 104"/>
          <p:cNvCxnSpPr/>
          <p:nvPr/>
        </p:nvCxnSpPr>
        <p:spPr>
          <a:xfrm>
            <a:off x="1718491" y="6041439"/>
            <a:ext cx="1093064" cy="0"/>
          </a:xfrm>
          <a:prstGeom prst="line">
            <a:avLst/>
          </a:prstGeom>
          <a:noFill/>
          <a:ln w="63500" cap="rnd" cmpd="sng" algn="ctr">
            <a:solidFill>
              <a:srgbClr val="C0504D">
                <a:lumMod val="60000"/>
                <a:lumOff val="40000"/>
              </a:srgbClr>
            </a:solidFill>
            <a:prstDash val="solid"/>
            <a:round/>
            <a:tailEnd type="none"/>
          </a:ln>
          <a:effectLst/>
        </p:spPr>
      </p:cxnSp>
      <p:sp>
        <p:nvSpPr>
          <p:cNvPr id="106" name="Freeform 105"/>
          <p:cNvSpPr/>
          <p:nvPr/>
        </p:nvSpPr>
        <p:spPr>
          <a:xfrm flipV="1">
            <a:off x="2811554" y="5423938"/>
            <a:ext cx="587252" cy="633839"/>
          </a:xfrm>
          <a:custGeom>
            <a:avLst/>
            <a:gdLst>
              <a:gd name="connsiteX0" fmla="*/ 0 w 371628"/>
              <a:gd name="connsiteY0" fmla="*/ 10340 h 401109"/>
              <a:gd name="connsiteX1" fmla="*/ 224692 w 371628"/>
              <a:gd name="connsiteY1" fmla="*/ 10340 h 401109"/>
              <a:gd name="connsiteX2" fmla="*/ 351692 w 371628"/>
              <a:gd name="connsiteY2" fmla="*/ 117801 h 401109"/>
              <a:gd name="connsiteX3" fmla="*/ 371230 w 371628"/>
              <a:gd name="connsiteY3" fmla="*/ 401109 h 401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1628" h="401109">
                <a:moveTo>
                  <a:pt x="0" y="10340"/>
                </a:moveTo>
                <a:cubicBezTo>
                  <a:pt x="83038" y="1385"/>
                  <a:pt x="166077" y="-7570"/>
                  <a:pt x="224692" y="10340"/>
                </a:cubicBezTo>
                <a:cubicBezTo>
                  <a:pt x="283307" y="28250"/>
                  <a:pt x="327269" y="52673"/>
                  <a:pt x="351692" y="117801"/>
                </a:cubicBezTo>
                <a:cubicBezTo>
                  <a:pt x="376115" y="182929"/>
                  <a:pt x="371230" y="350635"/>
                  <a:pt x="371230" y="401109"/>
                </a:cubicBezTo>
              </a:path>
            </a:pathLst>
          </a:custGeom>
          <a:noFill/>
          <a:ln w="63500" cap="flat" cmpd="sng" algn="ctr">
            <a:solidFill>
              <a:srgbClr val="C0504D">
                <a:lumMod val="60000"/>
                <a:lumOff val="4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7" name="Oval 106"/>
          <p:cNvSpPr/>
          <p:nvPr/>
        </p:nvSpPr>
        <p:spPr>
          <a:xfrm rot="5400000">
            <a:off x="8243895" y="4161498"/>
            <a:ext cx="577600" cy="555520"/>
          </a:xfrm>
          <a:prstGeom prst="ellipse">
            <a:avLst/>
          </a:prstGeom>
          <a:gradFill flip="none" rotWithShape="1">
            <a:gsLst>
              <a:gs pos="14000">
                <a:srgbClr val="201B9C"/>
              </a:gs>
              <a:gs pos="54000">
                <a:srgbClr val="3366FF"/>
              </a:gs>
              <a:gs pos="97000">
                <a:srgbClr val="201B9C"/>
              </a:gs>
            </a:gsLst>
            <a:lin ang="16200000" scaled="0"/>
            <a:tileRect/>
          </a:gradFill>
          <a:ln w="9525" cap="flat" cmpd="sng" algn="ctr">
            <a:noFill/>
            <a:prstDash val="solid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8" name="Oval 107"/>
          <p:cNvSpPr/>
          <p:nvPr/>
        </p:nvSpPr>
        <p:spPr>
          <a:xfrm rot="5400000">
            <a:off x="7957288" y="4161498"/>
            <a:ext cx="577600" cy="555520"/>
          </a:xfrm>
          <a:prstGeom prst="ellipse">
            <a:avLst/>
          </a:prstGeom>
          <a:solidFill>
            <a:sysClr val="window" lastClr="FFFFFF"/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9" name="Oval 108"/>
          <p:cNvSpPr/>
          <p:nvPr/>
        </p:nvSpPr>
        <p:spPr>
          <a:xfrm rot="5400000">
            <a:off x="8434820" y="4025340"/>
            <a:ext cx="161177" cy="411411"/>
          </a:xfrm>
          <a:prstGeom prst="ellipse">
            <a:avLst/>
          </a:prstGeom>
          <a:solidFill>
            <a:srgbClr val="3366FF"/>
          </a:solidFill>
          <a:ln w="6350" cap="flat" cmpd="sng" algn="ctr">
            <a:solidFill>
              <a:srgbClr val="0000FF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0" name="Oval 109"/>
          <p:cNvSpPr/>
          <p:nvPr/>
        </p:nvSpPr>
        <p:spPr>
          <a:xfrm rot="5400000">
            <a:off x="8434820" y="4441763"/>
            <a:ext cx="161177" cy="411411"/>
          </a:xfrm>
          <a:prstGeom prst="ellipse">
            <a:avLst/>
          </a:prstGeom>
          <a:solidFill>
            <a:srgbClr val="3366FF"/>
          </a:solidFill>
          <a:ln w="6350" cap="flat" cmpd="sng" algn="ctr">
            <a:solidFill>
              <a:srgbClr val="0000FF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1" name="TextBox 110"/>
          <p:cNvSpPr txBox="1"/>
          <p:nvPr/>
        </p:nvSpPr>
        <p:spPr>
          <a:xfrm>
            <a:off x="4902293" y="4515043"/>
            <a:ext cx="8560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SERCA</a:t>
            </a:r>
          </a:p>
        </p:txBody>
      </p:sp>
      <p:sp>
        <p:nvSpPr>
          <p:cNvPr id="112" name="Freeform 111"/>
          <p:cNvSpPr/>
          <p:nvPr/>
        </p:nvSpPr>
        <p:spPr>
          <a:xfrm>
            <a:off x="3968313" y="2134511"/>
            <a:ext cx="4089478" cy="259127"/>
          </a:xfrm>
          <a:custGeom>
            <a:avLst/>
            <a:gdLst>
              <a:gd name="connsiteX0" fmla="*/ 0 w 2587924"/>
              <a:gd name="connsiteY0" fmla="*/ 17253 h 163982"/>
              <a:gd name="connsiteX1" fmla="*/ 1181819 w 2587924"/>
              <a:gd name="connsiteY1" fmla="*/ 163902 h 163982"/>
              <a:gd name="connsiteX2" fmla="*/ 2587924 w 2587924"/>
              <a:gd name="connsiteY2" fmla="*/ 0 h 163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87924" h="163982">
                <a:moveTo>
                  <a:pt x="0" y="17253"/>
                </a:moveTo>
                <a:cubicBezTo>
                  <a:pt x="375249" y="92015"/>
                  <a:pt x="750498" y="166777"/>
                  <a:pt x="1181819" y="163902"/>
                </a:cubicBezTo>
                <a:cubicBezTo>
                  <a:pt x="1613140" y="161027"/>
                  <a:pt x="2100532" y="80513"/>
                  <a:pt x="2587924" y="0"/>
                </a:cubicBezTo>
              </a:path>
            </a:pathLst>
          </a:custGeom>
          <a:noFill/>
          <a:ln w="63500">
            <a:solidFill>
              <a:srgbClr val="D996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3" name="Oval 112"/>
          <p:cNvSpPr/>
          <p:nvPr/>
        </p:nvSpPr>
        <p:spPr>
          <a:xfrm>
            <a:off x="6876443" y="3314379"/>
            <a:ext cx="499495" cy="499495"/>
          </a:xfrm>
          <a:prstGeom prst="ellipse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n-US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IP</a:t>
            </a:r>
            <a:r>
              <a:rPr lang="en-US" sz="1400" b="1" baseline="-25000" dirty="0" smtClean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en-US" sz="1400" b="1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4" name="Oval 113"/>
          <p:cNvSpPr/>
          <p:nvPr/>
        </p:nvSpPr>
        <p:spPr>
          <a:xfrm>
            <a:off x="2188032" y="4565600"/>
            <a:ext cx="577980" cy="57798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n-US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Ca</a:t>
            </a:r>
            <a:r>
              <a:rPr lang="en-US" sz="1400" b="1" baseline="30000" dirty="0" smtClean="0">
                <a:latin typeface="Arial" panose="020B0604020202020204" pitchFamily="34" charset="0"/>
                <a:cs typeface="Arial" panose="020B0604020202020204" pitchFamily="34" charset="0"/>
              </a:rPr>
              <a:t>2+</a:t>
            </a:r>
            <a:endParaRPr lang="en-US" sz="1400" b="1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5" name="Oval 114"/>
          <p:cNvSpPr/>
          <p:nvPr/>
        </p:nvSpPr>
        <p:spPr>
          <a:xfrm>
            <a:off x="9000848" y="4652811"/>
            <a:ext cx="577980" cy="57798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n-US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Ca</a:t>
            </a:r>
            <a:r>
              <a:rPr lang="en-US" sz="1400" b="1" baseline="30000" dirty="0" smtClean="0">
                <a:latin typeface="Arial" panose="020B0604020202020204" pitchFamily="34" charset="0"/>
                <a:cs typeface="Arial" panose="020B0604020202020204" pitchFamily="34" charset="0"/>
              </a:rPr>
              <a:t>2+</a:t>
            </a:r>
            <a:endParaRPr lang="en-US" sz="1400" b="1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7530070" y="4699540"/>
            <a:ext cx="10598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Gap Junction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7" name="TextBox 116"/>
              <p:cNvSpPr txBox="1"/>
              <p:nvPr/>
            </p:nvSpPr>
            <p:spPr>
              <a:xfrm>
                <a:off x="5953500" y="5111758"/>
                <a:ext cx="553806" cy="2822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𝐸𝑅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2+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17" name="TextBox 1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3500" y="5111758"/>
                <a:ext cx="553806" cy="282257"/>
              </a:xfrm>
              <a:prstGeom prst="rect">
                <a:avLst/>
              </a:prstGeom>
              <a:blipFill rotWithShape="0">
                <a:blip r:embed="rId2"/>
                <a:stretch>
                  <a:fillRect l="-10000" t="-2174" r="-3333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8" name="Freeform 117"/>
          <p:cNvSpPr/>
          <p:nvPr/>
        </p:nvSpPr>
        <p:spPr>
          <a:xfrm>
            <a:off x="6416040" y="4091812"/>
            <a:ext cx="354512" cy="1158240"/>
          </a:xfrm>
          <a:custGeom>
            <a:avLst/>
            <a:gdLst>
              <a:gd name="connsiteX0" fmla="*/ 160020 w 354512"/>
              <a:gd name="connsiteY0" fmla="*/ 1158240 h 1158240"/>
              <a:gd name="connsiteX1" fmla="*/ 327660 w 354512"/>
              <a:gd name="connsiteY1" fmla="*/ 1036320 h 1158240"/>
              <a:gd name="connsiteX2" fmla="*/ 320040 w 354512"/>
              <a:gd name="connsiteY2" fmla="*/ 434340 h 1158240"/>
              <a:gd name="connsiteX3" fmla="*/ 0 w 354512"/>
              <a:gd name="connsiteY3" fmla="*/ 0 h 1158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4512" h="1158240">
                <a:moveTo>
                  <a:pt x="160020" y="1158240"/>
                </a:moveTo>
                <a:cubicBezTo>
                  <a:pt x="230505" y="1157605"/>
                  <a:pt x="300990" y="1156970"/>
                  <a:pt x="327660" y="1036320"/>
                </a:cubicBezTo>
                <a:cubicBezTo>
                  <a:pt x="354330" y="915670"/>
                  <a:pt x="374650" y="607060"/>
                  <a:pt x="320040" y="434340"/>
                </a:cubicBezTo>
                <a:cubicBezTo>
                  <a:pt x="265430" y="261620"/>
                  <a:pt x="132715" y="130810"/>
                  <a:pt x="0" y="0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Freeform 118"/>
          <p:cNvSpPr/>
          <p:nvPr/>
        </p:nvSpPr>
        <p:spPr>
          <a:xfrm>
            <a:off x="5796237" y="4183252"/>
            <a:ext cx="139743" cy="1089660"/>
          </a:xfrm>
          <a:custGeom>
            <a:avLst/>
            <a:gdLst>
              <a:gd name="connsiteX0" fmla="*/ 109263 w 139743"/>
              <a:gd name="connsiteY0" fmla="*/ 0 h 1089660"/>
              <a:gd name="connsiteX1" fmla="*/ 10203 w 139743"/>
              <a:gd name="connsiteY1" fmla="*/ 350520 h 1089660"/>
              <a:gd name="connsiteX2" fmla="*/ 17823 w 139743"/>
              <a:gd name="connsiteY2" fmla="*/ 929640 h 1089660"/>
              <a:gd name="connsiteX3" fmla="*/ 139743 w 139743"/>
              <a:gd name="connsiteY3" fmla="*/ 1089660 h 108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9743" h="1089660">
                <a:moveTo>
                  <a:pt x="109263" y="0"/>
                </a:moveTo>
                <a:cubicBezTo>
                  <a:pt x="67353" y="97790"/>
                  <a:pt x="25443" y="195580"/>
                  <a:pt x="10203" y="350520"/>
                </a:cubicBezTo>
                <a:cubicBezTo>
                  <a:pt x="-5037" y="505460"/>
                  <a:pt x="-3767" y="806450"/>
                  <a:pt x="17823" y="929640"/>
                </a:cubicBezTo>
                <a:cubicBezTo>
                  <a:pt x="39413" y="1052830"/>
                  <a:pt x="139743" y="1089660"/>
                  <a:pt x="139743" y="1089660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Oval 120"/>
          <p:cNvSpPr/>
          <p:nvPr/>
        </p:nvSpPr>
        <p:spPr>
          <a:xfrm>
            <a:off x="4330385" y="1311229"/>
            <a:ext cx="577980" cy="57798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n-US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Ca</a:t>
            </a:r>
            <a:r>
              <a:rPr lang="en-US" sz="1400" b="1" baseline="30000" dirty="0" smtClean="0">
                <a:latin typeface="Arial" panose="020B0604020202020204" pitchFamily="34" charset="0"/>
                <a:cs typeface="Arial" panose="020B0604020202020204" pitchFamily="34" charset="0"/>
              </a:rPr>
              <a:t>2+</a:t>
            </a:r>
            <a:endParaRPr lang="en-US" sz="1400" b="1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2" name="Freeform 121"/>
          <p:cNvSpPr/>
          <p:nvPr/>
        </p:nvSpPr>
        <p:spPr>
          <a:xfrm>
            <a:off x="4518660" y="1973452"/>
            <a:ext cx="1203960" cy="1790700"/>
          </a:xfrm>
          <a:custGeom>
            <a:avLst/>
            <a:gdLst>
              <a:gd name="connsiteX0" fmla="*/ 0 w 1203960"/>
              <a:gd name="connsiteY0" fmla="*/ 0 h 1790700"/>
              <a:gd name="connsiteX1" fmla="*/ 30480 w 1203960"/>
              <a:gd name="connsiteY1" fmla="*/ 640080 h 1790700"/>
              <a:gd name="connsiteX2" fmla="*/ 121920 w 1203960"/>
              <a:gd name="connsiteY2" fmla="*/ 1135380 h 1790700"/>
              <a:gd name="connsiteX3" fmla="*/ 373380 w 1203960"/>
              <a:gd name="connsiteY3" fmla="*/ 1394460 h 1790700"/>
              <a:gd name="connsiteX4" fmla="*/ 1203960 w 1203960"/>
              <a:gd name="connsiteY4" fmla="*/ 1790700 h 1790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3960" h="1790700">
                <a:moveTo>
                  <a:pt x="0" y="0"/>
                </a:moveTo>
                <a:cubicBezTo>
                  <a:pt x="5080" y="225425"/>
                  <a:pt x="10160" y="450850"/>
                  <a:pt x="30480" y="640080"/>
                </a:cubicBezTo>
                <a:cubicBezTo>
                  <a:pt x="50800" y="829310"/>
                  <a:pt x="64770" y="1009650"/>
                  <a:pt x="121920" y="1135380"/>
                </a:cubicBezTo>
                <a:cubicBezTo>
                  <a:pt x="179070" y="1261110"/>
                  <a:pt x="193040" y="1285240"/>
                  <a:pt x="373380" y="1394460"/>
                </a:cubicBezTo>
                <a:cubicBezTo>
                  <a:pt x="553720" y="1503680"/>
                  <a:pt x="878840" y="1647190"/>
                  <a:pt x="1203960" y="1790700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4" name="TextBox 123"/>
              <p:cNvSpPr txBox="1"/>
              <p:nvPr/>
            </p:nvSpPr>
            <p:spPr>
              <a:xfrm>
                <a:off x="5074594" y="4868577"/>
                <a:ext cx="787010" cy="338554"/>
              </a:xfrm>
              <a:prstGeom prst="rect">
                <a:avLst/>
              </a:prstGeom>
              <a:solidFill>
                <a:schemeClr val="tx1">
                  <a:alpha val="4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𝑆𝐸𝑅𝐶𝐴</m:t>
                          </m:r>
                        </m:sub>
                      </m:sSub>
                    </m:oMath>
                  </m:oMathPara>
                </a14:m>
                <a:endParaRPr lang="en-US" sz="1600" b="1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124" name="TextBox 1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4594" y="4868577"/>
                <a:ext cx="787010" cy="338554"/>
              </a:xfrm>
              <a:prstGeom prst="rect">
                <a:avLst/>
              </a:prstGeom>
              <a:blipFill rotWithShape="0">
                <a:blip r:embed="rId3"/>
                <a:stretch>
                  <a:fillRect b="-1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5" name="Freeform 124"/>
          <p:cNvSpPr/>
          <p:nvPr/>
        </p:nvSpPr>
        <p:spPr>
          <a:xfrm>
            <a:off x="7364361" y="3812084"/>
            <a:ext cx="1734053" cy="579045"/>
          </a:xfrm>
          <a:custGeom>
            <a:avLst/>
            <a:gdLst>
              <a:gd name="connsiteX0" fmla="*/ 0 w 1734053"/>
              <a:gd name="connsiteY0" fmla="*/ 0 h 579045"/>
              <a:gd name="connsiteX1" fmla="*/ 265471 w 1734053"/>
              <a:gd name="connsiteY1" fmla="*/ 383458 h 579045"/>
              <a:gd name="connsiteX2" fmla="*/ 747252 w 1734053"/>
              <a:gd name="connsiteY2" fmla="*/ 570271 h 579045"/>
              <a:gd name="connsiteX3" fmla="*/ 1582994 w 1734053"/>
              <a:gd name="connsiteY3" fmla="*/ 540774 h 579045"/>
              <a:gd name="connsiteX4" fmla="*/ 1730478 w 1734053"/>
              <a:gd name="connsiteY4" fmla="*/ 471949 h 579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34053" h="579045">
                <a:moveTo>
                  <a:pt x="0" y="0"/>
                </a:moveTo>
                <a:cubicBezTo>
                  <a:pt x="70464" y="144206"/>
                  <a:pt x="140929" y="288413"/>
                  <a:pt x="265471" y="383458"/>
                </a:cubicBezTo>
                <a:cubicBezTo>
                  <a:pt x="390013" y="478503"/>
                  <a:pt x="527665" y="544052"/>
                  <a:pt x="747252" y="570271"/>
                </a:cubicBezTo>
                <a:cubicBezTo>
                  <a:pt x="966839" y="596490"/>
                  <a:pt x="1419123" y="557161"/>
                  <a:pt x="1582994" y="540774"/>
                </a:cubicBezTo>
                <a:cubicBezTo>
                  <a:pt x="1746865" y="524387"/>
                  <a:pt x="1738671" y="498168"/>
                  <a:pt x="1730478" y="471949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6" name="TextBox 125"/>
              <p:cNvSpPr txBox="1"/>
              <p:nvPr/>
            </p:nvSpPr>
            <p:spPr>
              <a:xfrm>
                <a:off x="7429121" y="3809653"/>
                <a:ext cx="1249316" cy="338554"/>
              </a:xfrm>
              <a:prstGeom prst="rect">
                <a:avLst/>
              </a:prstGeom>
              <a:solidFill>
                <a:schemeClr val="tx1">
                  <a:alpha val="4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𝐼𝑃</m:t>
                          </m:r>
                          <m:r>
                            <a:rPr lang="en-US" sz="1600" i="1" baseline="-2500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p>
                        <m:sSupPr>
                          <m:ctrlPr>
                            <a:rPr lang="en-US" sz="16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p>
                          <m:r>
                            <a:rPr lang="en-US" sz="16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𝐼𝑃</m:t>
                          </m:r>
                          <m:r>
                            <a:rPr lang="en-US" sz="1600" i="1" baseline="-2500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</m:oMath>
                  </m:oMathPara>
                </a14:m>
                <a:endParaRPr lang="en-US" sz="1600" b="1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126" name="TextBox 1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9121" y="3809653"/>
                <a:ext cx="1249316" cy="338554"/>
              </a:xfrm>
              <a:prstGeom prst="rect">
                <a:avLst/>
              </a:prstGeom>
              <a:blipFill rotWithShape="0">
                <a:blip r:embed="rId4"/>
                <a:stretch>
                  <a:fillRect b="-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7" name="TextBox 126"/>
              <p:cNvSpPr txBox="1"/>
              <p:nvPr/>
            </p:nvSpPr>
            <p:spPr>
              <a:xfrm>
                <a:off x="3633303" y="4011167"/>
                <a:ext cx="1468927" cy="338554"/>
              </a:xfrm>
              <a:prstGeom prst="rect">
                <a:avLst/>
              </a:prstGeom>
              <a:solidFill>
                <a:schemeClr val="tx1">
                  <a:alpha val="4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𝐶𝑎</m:t>
                          </m:r>
                          <m:r>
                            <a:rPr lang="en-US" sz="1600" i="1" baseline="3000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nor/>
                            </m:rPr>
                            <a:rPr lang="en-US" sz="1600" baseline="30000">
                              <a:solidFill>
                                <a:srgbClr val="FFFF00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m:t>+</m:t>
                          </m:r>
                        </m:sub>
                      </m:sSub>
                      <m:sSup>
                        <m:sSupPr>
                          <m:ctrlPr>
                            <a:rPr lang="en-US" sz="16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p>
                          <m:r>
                            <a:rPr lang="en-US" sz="16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𝐶𝑎</m:t>
                          </m:r>
                          <m:r>
                            <a:rPr lang="en-US" sz="1600" i="1" baseline="3000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nor/>
                            </m:rPr>
                            <a:rPr lang="en-US" sz="1600" baseline="30000">
                              <a:solidFill>
                                <a:srgbClr val="FFFF00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m:t>+</m:t>
                          </m:r>
                        </m:e>
                      </m:d>
                    </m:oMath>
                  </m:oMathPara>
                </a14:m>
                <a:endParaRPr lang="en-US" sz="1600" b="1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127" name="TextBox 1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3303" y="4011167"/>
                <a:ext cx="1468927" cy="338554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8" name="Freeform 127"/>
          <p:cNvSpPr/>
          <p:nvPr/>
        </p:nvSpPr>
        <p:spPr>
          <a:xfrm>
            <a:off x="2281084" y="3989065"/>
            <a:ext cx="3451122" cy="570271"/>
          </a:xfrm>
          <a:custGeom>
            <a:avLst/>
            <a:gdLst>
              <a:gd name="connsiteX0" fmla="*/ 3451122 w 3451122"/>
              <a:gd name="connsiteY0" fmla="*/ 0 h 570271"/>
              <a:gd name="connsiteX1" fmla="*/ 2743200 w 3451122"/>
              <a:gd name="connsiteY1" fmla="*/ 324464 h 570271"/>
              <a:gd name="connsiteX2" fmla="*/ 678426 w 3451122"/>
              <a:gd name="connsiteY2" fmla="*/ 403122 h 570271"/>
              <a:gd name="connsiteX3" fmla="*/ 0 w 3451122"/>
              <a:gd name="connsiteY3" fmla="*/ 570271 h 570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51122" h="570271">
                <a:moveTo>
                  <a:pt x="3451122" y="0"/>
                </a:moveTo>
                <a:cubicBezTo>
                  <a:pt x="3328219" y="128638"/>
                  <a:pt x="3205316" y="257277"/>
                  <a:pt x="2743200" y="324464"/>
                </a:cubicBezTo>
                <a:cubicBezTo>
                  <a:pt x="2281084" y="391651"/>
                  <a:pt x="1135626" y="362154"/>
                  <a:pt x="678426" y="403122"/>
                </a:cubicBezTo>
                <a:cubicBezTo>
                  <a:pt x="221226" y="444090"/>
                  <a:pt x="110613" y="507180"/>
                  <a:pt x="0" y="570271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Freeform 128"/>
          <p:cNvSpPr/>
          <p:nvPr/>
        </p:nvSpPr>
        <p:spPr>
          <a:xfrm>
            <a:off x="6325495" y="4159957"/>
            <a:ext cx="248039" cy="504216"/>
          </a:xfrm>
          <a:custGeom>
            <a:avLst/>
            <a:gdLst>
              <a:gd name="connsiteX0" fmla="*/ 0 w 314632"/>
              <a:gd name="connsiteY0" fmla="*/ 0 h 521110"/>
              <a:gd name="connsiteX1" fmla="*/ 127819 w 314632"/>
              <a:gd name="connsiteY1" fmla="*/ 383458 h 521110"/>
              <a:gd name="connsiteX2" fmla="*/ 314632 w 314632"/>
              <a:gd name="connsiteY2" fmla="*/ 521110 h 521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4632" h="521110">
                <a:moveTo>
                  <a:pt x="0" y="0"/>
                </a:moveTo>
                <a:cubicBezTo>
                  <a:pt x="37690" y="148303"/>
                  <a:pt x="75380" y="296606"/>
                  <a:pt x="127819" y="383458"/>
                </a:cubicBezTo>
                <a:cubicBezTo>
                  <a:pt x="180258" y="470310"/>
                  <a:pt x="247445" y="495710"/>
                  <a:pt x="314632" y="521110"/>
                </a:cubicBezTo>
              </a:path>
            </a:pathLst>
          </a:custGeom>
          <a:noFill/>
          <a:ln w="25400">
            <a:solidFill>
              <a:schemeClr val="tx1"/>
            </a:solidFill>
            <a:prstDash val="sysDash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TextBox 129"/>
          <p:cNvSpPr txBox="1"/>
          <p:nvPr/>
        </p:nvSpPr>
        <p:spPr>
          <a:xfrm>
            <a:off x="6433754" y="4413804"/>
            <a:ext cx="2191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</a:p>
        </p:txBody>
      </p:sp>
      <p:sp>
        <p:nvSpPr>
          <p:cNvPr id="131" name="TextBox 130"/>
          <p:cNvSpPr txBox="1"/>
          <p:nvPr/>
        </p:nvSpPr>
        <p:spPr>
          <a:xfrm>
            <a:off x="6733705" y="4369323"/>
            <a:ext cx="2191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</a:p>
        </p:txBody>
      </p:sp>
      <p:sp>
        <p:nvSpPr>
          <p:cNvPr id="132" name="Freeform 131"/>
          <p:cNvSpPr/>
          <p:nvPr/>
        </p:nvSpPr>
        <p:spPr>
          <a:xfrm>
            <a:off x="4350115" y="1953787"/>
            <a:ext cx="1372259" cy="1907459"/>
          </a:xfrm>
          <a:custGeom>
            <a:avLst/>
            <a:gdLst>
              <a:gd name="connsiteX0" fmla="*/ 1372259 w 1372259"/>
              <a:gd name="connsiteY0" fmla="*/ 1907459 h 1907459"/>
              <a:gd name="connsiteX1" fmla="*/ 162891 w 1372259"/>
              <a:gd name="connsiteY1" fmla="*/ 1445342 h 1907459"/>
              <a:gd name="connsiteX2" fmla="*/ 44904 w 1372259"/>
              <a:gd name="connsiteY2" fmla="*/ 0 h 19074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72259" h="1907459">
                <a:moveTo>
                  <a:pt x="1372259" y="1907459"/>
                </a:moveTo>
                <a:cubicBezTo>
                  <a:pt x="878188" y="1835355"/>
                  <a:pt x="384117" y="1763252"/>
                  <a:pt x="162891" y="1445342"/>
                </a:cubicBezTo>
                <a:cubicBezTo>
                  <a:pt x="-58335" y="1127432"/>
                  <a:pt x="-6716" y="563716"/>
                  <a:pt x="44904" y="0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Oval 133"/>
          <p:cNvSpPr/>
          <p:nvPr/>
        </p:nvSpPr>
        <p:spPr>
          <a:xfrm>
            <a:off x="6670081" y="1906540"/>
            <a:ext cx="742902" cy="74290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n-US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PLC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el-GR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γ</a:t>
            </a:r>
            <a:endParaRPr lang="en-US" sz="1400" b="1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5" name="Oval 134"/>
          <p:cNvSpPr/>
          <p:nvPr/>
        </p:nvSpPr>
        <p:spPr>
          <a:xfrm>
            <a:off x="9097062" y="3793184"/>
            <a:ext cx="499495" cy="499495"/>
          </a:xfrm>
          <a:prstGeom prst="ellipse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n-US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IP</a:t>
            </a:r>
            <a:r>
              <a:rPr lang="en-US" sz="1400" b="1" baseline="-25000" dirty="0" smtClean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en-US" sz="1400" b="1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6" name="Oval 135"/>
          <p:cNvSpPr/>
          <p:nvPr/>
        </p:nvSpPr>
        <p:spPr>
          <a:xfrm>
            <a:off x="2515855" y="3557011"/>
            <a:ext cx="499495" cy="499495"/>
          </a:xfrm>
          <a:prstGeom prst="ellipse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n-US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IP</a:t>
            </a:r>
            <a:r>
              <a:rPr lang="en-US" sz="1400" b="1" baseline="-25000" dirty="0" smtClean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en-US" sz="1400" b="1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7" name="Freeform 136"/>
          <p:cNvSpPr/>
          <p:nvPr/>
        </p:nvSpPr>
        <p:spPr>
          <a:xfrm>
            <a:off x="7007359" y="2455233"/>
            <a:ext cx="622473" cy="825909"/>
          </a:xfrm>
          <a:custGeom>
            <a:avLst/>
            <a:gdLst>
              <a:gd name="connsiteX0" fmla="*/ 622473 w 622473"/>
              <a:gd name="connsiteY0" fmla="*/ 0 h 825909"/>
              <a:gd name="connsiteX1" fmla="*/ 258680 w 622473"/>
              <a:gd name="connsiteY1" fmla="*/ 117987 h 825909"/>
              <a:gd name="connsiteX2" fmla="*/ 22706 w 622473"/>
              <a:gd name="connsiteY2" fmla="*/ 373625 h 825909"/>
              <a:gd name="connsiteX3" fmla="*/ 22706 w 622473"/>
              <a:gd name="connsiteY3" fmla="*/ 825909 h 825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2473" h="825909">
                <a:moveTo>
                  <a:pt x="622473" y="0"/>
                </a:moveTo>
                <a:cubicBezTo>
                  <a:pt x="490557" y="27858"/>
                  <a:pt x="358641" y="55716"/>
                  <a:pt x="258680" y="117987"/>
                </a:cubicBezTo>
                <a:cubicBezTo>
                  <a:pt x="158719" y="180258"/>
                  <a:pt x="62035" y="255638"/>
                  <a:pt x="22706" y="373625"/>
                </a:cubicBezTo>
                <a:cubicBezTo>
                  <a:pt x="-16623" y="491612"/>
                  <a:pt x="3041" y="658760"/>
                  <a:pt x="22706" y="825909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Freeform 137"/>
          <p:cNvSpPr/>
          <p:nvPr/>
        </p:nvSpPr>
        <p:spPr>
          <a:xfrm>
            <a:off x="6063570" y="4225039"/>
            <a:ext cx="474882" cy="511278"/>
          </a:xfrm>
          <a:custGeom>
            <a:avLst/>
            <a:gdLst>
              <a:gd name="connsiteX0" fmla="*/ 2933 w 474882"/>
              <a:gd name="connsiteY0" fmla="*/ 0 h 538860"/>
              <a:gd name="connsiteX1" fmla="*/ 22598 w 474882"/>
              <a:gd name="connsiteY1" fmla="*/ 304800 h 538860"/>
              <a:gd name="connsiteX2" fmla="*/ 170082 w 474882"/>
              <a:gd name="connsiteY2" fmla="*/ 511278 h 538860"/>
              <a:gd name="connsiteX3" fmla="*/ 474882 w 474882"/>
              <a:gd name="connsiteY3" fmla="*/ 530942 h 538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4882" h="538860">
                <a:moveTo>
                  <a:pt x="2933" y="0"/>
                </a:moveTo>
                <a:cubicBezTo>
                  <a:pt x="-1164" y="109793"/>
                  <a:pt x="-5260" y="219587"/>
                  <a:pt x="22598" y="304800"/>
                </a:cubicBezTo>
                <a:cubicBezTo>
                  <a:pt x="50456" y="390013"/>
                  <a:pt x="94701" y="473588"/>
                  <a:pt x="170082" y="511278"/>
                </a:cubicBezTo>
                <a:cubicBezTo>
                  <a:pt x="245463" y="548968"/>
                  <a:pt x="360172" y="539955"/>
                  <a:pt x="474882" y="530942"/>
                </a:cubicBezTo>
              </a:path>
            </a:pathLst>
          </a:custGeom>
          <a:noFill/>
          <a:ln w="25400">
            <a:solidFill>
              <a:schemeClr val="tx1"/>
            </a:solidFill>
            <a:prstDash val="sysDash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TextBox 138"/>
          <p:cNvSpPr txBox="1"/>
          <p:nvPr/>
        </p:nvSpPr>
        <p:spPr>
          <a:xfrm>
            <a:off x="6279606" y="4508952"/>
            <a:ext cx="3012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0" name="TextBox 139"/>
              <p:cNvSpPr txBox="1"/>
              <p:nvPr/>
            </p:nvSpPr>
            <p:spPr>
              <a:xfrm>
                <a:off x="5974105" y="4647610"/>
                <a:ext cx="804003" cy="338554"/>
              </a:xfrm>
              <a:prstGeom prst="rect">
                <a:avLst/>
              </a:prstGeom>
              <a:solidFill>
                <a:schemeClr val="tx1">
                  <a:alpha val="4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60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𝐼𝑃</m:t>
                          </m:r>
                          <m:r>
                            <a:rPr lang="en-US" sz="1600" i="1" baseline="-2500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16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d>
                    </m:oMath>
                  </m:oMathPara>
                </a14:m>
                <a:endParaRPr lang="en-US" sz="1600" b="1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140" name="TextBox 1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4105" y="4647610"/>
                <a:ext cx="804003" cy="338554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1" name="TextBox 140"/>
              <p:cNvSpPr txBox="1"/>
              <p:nvPr/>
            </p:nvSpPr>
            <p:spPr>
              <a:xfrm>
                <a:off x="6493611" y="2685988"/>
                <a:ext cx="595291" cy="307777"/>
              </a:xfrm>
              <a:prstGeom prst="rect">
                <a:avLst/>
              </a:prstGeom>
              <a:solidFill>
                <a:schemeClr val="tx1">
                  <a:alpha val="4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4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𝑃𝐿𝐶</m:t>
                          </m:r>
                        </m:sub>
                      </m:sSub>
                    </m:oMath>
                  </m:oMathPara>
                </a14:m>
                <a:endParaRPr lang="en-US" sz="1600" b="1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141" name="TextBox 1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3611" y="2685988"/>
                <a:ext cx="595291" cy="307777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2" name="Freeform 141"/>
          <p:cNvSpPr/>
          <p:nvPr/>
        </p:nvSpPr>
        <p:spPr>
          <a:xfrm>
            <a:off x="6926580" y="3870832"/>
            <a:ext cx="250597" cy="754380"/>
          </a:xfrm>
          <a:custGeom>
            <a:avLst/>
            <a:gdLst>
              <a:gd name="connsiteX0" fmla="*/ 228600 w 250597"/>
              <a:gd name="connsiteY0" fmla="*/ 0 h 754380"/>
              <a:gd name="connsiteX1" fmla="*/ 228600 w 250597"/>
              <a:gd name="connsiteY1" fmla="*/ 320040 h 754380"/>
              <a:gd name="connsiteX2" fmla="*/ 0 w 250597"/>
              <a:gd name="connsiteY2" fmla="*/ 754380 h 754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0597" h="754380">
                <a:moveTo>
                  <a:pt x="228600" y="0"/>
                </a:moveTo>
                <a:cubicBezTo>
                  <a:pt x="247650" y="97155"/>
                  <a:pt x="266700" y="194310"/>
                  <a:pt x="228600" y="320040"/>
                </a:cubicBezTo>
                <a:cubicBezTo>
                  <a:pt x="190500" y="445770"/>
                  <a:pt x="95250" y="600075"/>
                  <a:pt x="0" y="754380"/>
                </a:cubicBezTo>
              </a:path>
            </a:pathLst>
          </a:custGeom>
          <a:noFill/>
          <a:ln w="25400">
            <a:solidFill>
              <a:schemeClr val="tx1"/>
            </a:solidFill>
            <a:prstDash val="sysDash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Oval 142"/>
          <p:cNvSpPr/>
          <p:nvPr/>
        </p:nvSpPr>
        <p:spPr>
          <a:xfrm>
            <a:off x="7634320" y="1823014"/>
            <a:ext cx="775383" cy="77538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n-US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PIP</a:t>
            </a:r>
            <a:r>
              <a:rPr lang="en-US" sz="1400" b="1" baseline="-25000" dirty="0" smtClean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sz="1400" b="1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4" name="Freeform 143"/>
          <p:cNvSpPr/>
          <p:nvPr/>
        </p:nvSpPr>
        <p:spPr>
          <a:xfrm>
            <a:off x="7775408" y="2470184"/>
            <a:ext cx="243840" cy="685800"/>
          </a:xfrm>
          <a:custGeom>
            <a:avLst/>
            <a:gdLst>
              <a:gd name="connsiteX0" fmla="*/ 121920 w 243840"/>
              <a:gd name="connsiteY0" fmla="*/ 0 h 685800"/>
              <a:gd name="connsiteX1" fmla="*/ 157480 w 243840"/>
              <a:gd name="connsiteY1" fmla="*/ 157480 h 685800"/>
              <a:gd name="connsiteX2" fmla="*/ 127000 w 243840"/>
              <a:gd name="connsiteY2" fmla="*/ 137160 h 685800"/>
              <a:gd name="connsiteX3" fmla="*/ 76200 w 243840"/>
              <a:gd name="connsiteY3" fmla="*/ 157480 h 685800"/>
              <a:gd name="connsiteX4" fmla="*/ 45720 w 243840"/>
              <a:gd name="connsiteY4" fmla="*/ 203200 h 685800"/>
              <a:gd name="connsiteX5" fmla="*/ 35560 w 243840"/>
              <a:gd name="connsiteY5" fmla="*/ 218440 h 685800"/>
              <a:gd name="connsiteX6" fmla="*/ 15240 w 243840"/>
              <a:gd name="connsiteY6" fmla="*/ 259080 h 685800"/>
              <a:gd name="connsiteX7" fmla="*/ 5080 w 243840"/>
              <a:gd name="connsiteY7" fmla="*/ 320040 h 685800"/>
              <a:gd name="connsiteX8" fmla="*/ 20320 w 243840"/>
              <a:gd name="connsiteY8" fmla="*/ 381000 h 685800"/>
              <a:gd name="connsiteX9" fmla="*/ 60960 w 243840"/>
              <a:gd name="connsiteY9" fmla="*/ 401320 h 685800"/>
              <a:gd name="connsiteX10" fmla="*/ 137160 w 243840"/>
              <a:gd name="connsiteY10" fmla="*/ 391160 h 685800"/>
              <a:gd name="connsiteX11" fmla="*/ 162560 w 243840"/>
              <a:gd name="connsiteY11" fmla="*/ 340360 h 685800"/>
              <a:gd name="connsiteX12" fmla="*/ 167640 w 243840"/>
              <a:gd name="connsiteY12" fmla="*/ 325120 h 685800"/>
              <a:gd name="connsiteX13" fmla="*/ 152400 w 243840"/>
              <a:gd name="connsiteY13" fmla="*/ 314960 h 685800"/>
              <a:gd name="connsiteX14" fmla="*/ 81280 w 243840"/>
              <a:gd name="connsiteY14" fmla="*/ 320040 h 685800"/>
              <a:gd name="connsiteX15" fmla="*/ 66040 w 243840"/>
              <a:gd name="connsiteY15" fmla="*/ 335280 h 685800"/>
              <a:gd name="connsiteX16" fmla="*/ 45720 w 243840"/>
              <a:gd name="connsiteY16" fmla="*/ 350520 h 685800"/>
              <a:gd name="connsiteX17" fmla="*/ 35560 w 243840"/>
              <a:gd name="connsiteY17" fmla="*/ 365760 h 685800"/>
              <a:gd name="connsiteX18" fmla="*/ 20320 w 243840"/>
              <a:gd name="connsiteY18" fmla="*/ 386080 h 685800"/>
              <a:gd name="connsiteX19" fmla="*/ 15240 w 243840"/>
              <a:gd name="connsiteY19" fmla="*/ 401320 h 685800"/>
              <a:gd name="connsiteX20" fmla="*/ 5080 w 243840"/>
              <a:gd name="connsiteY20" fmla="*/ 416560 h 685800"/>
              <a:gd name="connsiteX21" fmla="*/ 0 w 243840"/>
              <a:gd name="connsiteY21" fmla="*/ 436880 h 685800"/>
              <a:gd name="connsiteX22" fmla="*/ 5080 w 243840"/>
              <a:gd name="connsiteY22" fmla="*/ 492760 h 685800"/>
              <a:gd name="connsiteX23" fmla="*/ 40640 w 243840"/>
              <a:gd name="connsiteY23" fmla="*/ 533400 h 685800"/>
              <a:gd name="connsiteX24" fmla="*/ 60960 w 243840"/>
              <a:gd name="connsiteY24" fmla="*/ 543560 h 685800"/>
              <a:gd name="connsiteX25" fmla="*/ 116840 w 243840"/>
              <a:gd name="connsiteY25" fmla="*/ 574040 h 685800"/>
              <a:gd name="connsiteX26" fmla="*/ 172720 w 243840"/>
              <a:gd name="connsiteY26" fmla="*/ 589280 h 685800"/>
              <a:gd name="connsiteX27" fmla="*/ 238760 w 243840"/>
              <a:gd name="connsiteY27" fmla="*/ 568960 h 685800"/>
              <a:gd name="connsiteX28" fmla="*/ 243840 w 243840"/>
              <a:gd name="connsiteY28" fmla="*/ 548640 h 685800"/>
              <a:gd name="connsiteX29" fmla="*/ 238760 w 243840"/>
              <a:gd name="connsiteY29" fmla="*/ 513080 h 685800"/>
              <a:gd name="connsiteX30" fmla="*/ 218440 w 243840"/>
              <a:gd name="connsiteY30" fmla="*/ 508000 h 685800"/>
              <a:gd name="connsiteX31" fmla="*/ 157480 w 243840"/>
              <a:gd name="connsiteY31" fmla="*/ 513080 h 685800"/>
              <a:gd name="connsiteX32" fmla="*/ 127000 w 243840"/>
              <a:gd name="connsiteY32" fmla="*/ 533400 h 685800"/>
              <a:gd name="connsiteX33" fmla="*/ 96520 w 243840"/>
              <a:gd name="connsiteY33" fmla="*/ 563880 h 685800"/>
              <a:gd name="connsiteX34" fmla="*/ 91440 w 243840"/>
              <a:gd name="connsiteY34" fmla="*/ 584200 h 685800"/>
              <a:gd name="connsiteX35" fmla="*/ 81280 w 243840"/>
              <a:gd name="connsiteY35" fmla="*/ 599440 h 685800"/>
              <a:gd name="connsiteX36" fmla="*/ 76200 w 243840"/>
              <a:gd name="connsiteY36" fmla="*/ 614680 h 685800"/>
              <a:gd name="connsiteX37" fmla="*/ 81280 w 243840"/>
              <a:gd name="connsiteY37" fmla="*/ 650240 h 685800"/>
              <a:gd name="connsiteX38" fmla="*/ 106680 w 243840"/>
              <a:gd name="connsiteY38" fmla="*/ 675640 h 685800"/>
              <a:gd name="connsiteX39" fmla="*/ 111760 w 243840"/>
              <a:gd name="connsiteY39" fmla="*/ 685800 h 685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43840" h="685800">
                <a:moveTo>
                  <a:pt x="121920" y="0"/>
                </a:moveTo>
                <a:cubicBezTo>
                  <a:pt x="133773" y="52493"/>
                  <a:pt x="155488" y="103702"/>
                  <a:pt x="157480" y="157480"/>
                </a:cubicBezTo>
                <a:cubicBezTo>
                  <a:pt x="157932" y="169682"/>
                  <a:pt x="127000" y="137160"/>
                  <a:pt x="127000" y="137160"/>
                </a:cubicBezTo>
                <a:cubicBezTo>
                  <a:pt x="109595" y="142133"/>
                  <a:pt x="89799" y="143881"/>
                  <a:pt x="76200" y="157480"/>
                </a:cubicBezTo>
                <a:cubicBezTo>
                  <a:pt x="64927" y="168753"/>
                  <a:pt x="53781" y="190302"/>
                  <a:pt x="45720" y="203200"/>
                </a:cubicBezTo>
                <a:cubicBezTo>
                  <a:pt x="42484" y="208377"/>
                  <a:pt x="38290" y="212979"/>
                  <a:pt x="35560" y="218440"/>
                </a:cubicBezTo>
                <a:cubicBezTo>
                  <a:pt x="10705" y="268150"/>
                  <a:pt x="38779" y="223772"/>
                  <a:pt x="15240" y="259080"/>
                </a:cubicBezTo>
                <a:cubicBezTo>
                  <a:pt x="12356" y="273502"/>
                  <a:pt x="5080" y="307438"/>
                  <a:pt x="5080" y="320040"/>
                </a:cubicBezTo>
                <a:cubicBezTo>
                  <a:pt x="5080" y="336759"/>
                  <a:pt x="3945" y="366965"/>
                  <a:pt x="20320" y="381000"/>
                </a:cubicBezTo>
                <a:cubicBezTo>
                  <a:pt x="35588" y="394087"/>
                  <a:pt x="44338" y="395779"/>
                  <a:pt x="60960" y="401320"/>
                </a:cubicBezTo>
                <a:cubicBezTo>
                  <a:pt x="86360" y="397933"/>
                  <a:pt x="112145" y="396719"/>
                  <a:pt x="137160" y="391160"/>
                </a:cubicBezTo>
                <a:cubicBezTo>
                  <a:pt x="161553" y="385739"/>
                  <a:pt x="156557" y="358369"/>
                  <a:pt x="162560" y="340360"/>
                </a:cubicBezTo>
                <a:lnTo>
                  <a:pt x="167640" y="325120"/>
                </a:lnTo>
                <a:cubicBezTo>
                  <a:pt x="162560" y="321733"/>
                  <a:pt x="158495" y="315319"/>
                  <a:pt x="152400" y="314960"/>
                </a:cubicBezTo>
                <a:cubicBezTo>
                  <a:pt x="128674" y="313564"/>
                  <a:pt x="104415" y="314596"/>
                  <a:pt x="81280" y="320040"/>
                </a:cubicBezTo>
                <a:cubicBezTo>
                  <a:pt x="74287" y="321685"/>
                  <a:pt x="71495" y="330605"/>
                  <a:pt x="66040" y="335280"/>
                </a:cubicBezTo>
                <a:cubicBezTo>
                  <a:pt x="59612" y="340790"/>
                  <a:pt x="51707" y="344533"/>
                  <a:pt x="45720" y="350520"/>
                </a:cubicBezTo>
                <a:cubicBezTo>
                  <a:pt x="41403" y="354837"/>
                  <a:pt x="39109" y="360792"/>
                  <a:pt x="35560" y="365760"/>
                </a:cubicBezTo>
                <a:cubicBezTo>
                  <a:pt x="30639" y="372650"/>
                  <a:pt x="25400" y="379307"/>
                  <a:pt x="20320" y="386080"/>
                </a:cubicBezTo>
                <a:cubicBezTo>
                  <a:pt x="18627" y="391160"/>
                  <a:pt x="17635" y="396531"/>
                  <a:pt x="15240" y="401320"/>
                </a:cubicBezTo>
                <a:cubicBezTo>
                  <a:pt x="12510" y="406781"/>
                  <a:pt x="7485" y="410948"/>
                  <a:pt x="5080" y="416560"/>
                </a:cubicBezTo>
                <a:cubicBezTo>
                  <a:pt x="2330" y="422977"/>
                  <a:pt x="1693" y="430107"/>
                  <a:pt x="0" y="436880"/>
                </a:cubicBezTo>
                <a:cubicBezTo>
                  <a:pt x="1693" y="455507"/>
                  <a:pt x="-197" y="474817"/>
                  <a:pt x="5080" y="492760"/>
                </a:cubicBezTo>
                <a:cubicBezTo>
                  <a:pt x="11152" y="513405"/>
                  <a:pt x="24057" y="523924"/>
                  <a:pt x="40640" y="533400"/>
                </a:cubicBezTo>
                <a:cubicBezTo>
                  <a:pt x="47215" y="537157"/>
                  <a:pt x="54385" y="539803"/>
                  <a:pt x="60960" y="543560"/>
                </a:cubicBezTo>
                <a:cubicBezTo>
                  <a:pt x="82597" y="555924"/>
                  <a:pt x="86131" y="566363"/>
                  <a:pt x="116840" y="574040"/>
                </a:cubicBezTo>
                <a:cubicBezTo>
                  <a:pt x="162675" y="585499"/>
                  <a:pt x="144233" y="579784"/>
                  <a:pt x="172720" y="589280"/>
                </a:cubicBezTo>
                <a:cubicBezTo>
                  <a:pt x="201303" y="586422"/>
                  <a:pt x="223884" y="594994"/>
                  <a:pt x="238760" y="568960"/>
                </a:cubicBezTo>
                <a:cubicBezTo>
                  <a:pt x="242224" y="562898"/>
                  <a:pt x="242147" y="555413"/>
                  <a:pt x="243840" y="548640"/>
                </a:cubicBezTo>
                <a:cubicBezTo>
                  <a:pt x="242147" y="536787"/>
                  <a:pt x="245106" y="523234"/>
                  <a:pt x="238760" y="513080"/>
                </a:cubicBezTo>
                <a:cubicBezTo>
                  <a:pt x="235060" y="507159"/>
                  <a:pt x="225422" y="508000"/>
                  <a:pt x="218440" y="508000"/>
                </a:cubicBezTo>
                <a:cubicBezTo>
                  <a:pt x="198050" y="508000"/>
                  <a:pt x="177800" y="511387"/>
                  <a:pt x="157480" y="513080"/>
                </a:cubicBezTo>
                <a:cubicBezTo>
                  <a:pt x="130697" y="522008"/>
                  <a:pt x="152369" y="512260"/>
                  <a:pt x="127000" y="533400"/>
                </a:cubicBezTo>
                <a:cubicBezTo>
                  <a:pt x="97287" y="558161"/>
                  <a:pt x="125724" y="524941"/>
                  <a:pt x="96520" y="563880"/>
                </a:cubicBezTo>
                <a:cubicBezTo>
                  <a:pt x="94827" y="570653"/>
                  <a:pt x="94190" y="577783"/>
                  <a:pt x="91440" y="584200"/>
                </a:cubicBezTo>
                <a:cubicBezTo>
                  <a:pt x="89035" y="589812"/>
                  <a:pt x="84010" y="593979"/>
                  <a:pt x="81280" y="599440"/>
                </a:cubicBezTo>
                <a:cubicBezTo>
                  <a:pt x="78885" y="604229"/>
                  <a:pt x="77893" y="609600"/>
                  <a:pt x="76200" y="614680"/>
                </a:cubicBezTo>
                <a:cubicBezTo>
                  <a:pt x="77893" y="626533"/>
                  <a:pt x="77839" y="638771"/>
                  <a:pt x="81280" y="650240"/>
                </a:cubicBezTo>
                <a:cubicBezTo>
                  <a:pt x="87086" y="669592"/>
                  <a:pt x="94101" y="663061"/>
                  <a:pt x="106680" y="675640"/>
                </a:cubicBezTo>
                <a:cubicBezTo>
                  <a:pt x="109357" y="678317"/>
                  <a:pt x="110067" y="682413"/>
                  <a:pt x="111760" y="685800"/>
                </a:cubicBezTo>
              </a:path>
            </a:pathLst>
          </a:custGeom>
          <a:noFill/>
          <a:ln w="25400">
            <a:solidFill>
              <a:srgbClr val="FFD9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Freeform 144"/>
          <p:cNvSpPr/>
          <p:nvPr/>
        </p:nvSpPr>
        <p:spPr>
          <a:xfrm>
            <a:off x="8171648" y="2460024"/>
            <a:ext cx="198342" cy="762000"/>
          </a:xfrm>
          <a:custGeom>
            <a:avLst/>
            <a:gdLst>
              <a:gd name="connsiteX0" fmla="*/ 0 w 198342"/>
              <a:gd name="connsiteY0" fmla="*/ 0 h 762000"/>
              <a:gd name="connsiteX1" fmla="*/ 157480 w 198342"/>
              <a:gd name="connsiteY1" fmla="*/ 233680 h 762000"/>
              <a:gd name="connsiteX2" fmla="*/ 167640 w 198342"/>
              <a:gd name="connsiteY2" fmla="*/ 218440 h 762000"/>
              <a:gd name="connsiteX3" fmla="*/ 147320 w 198342"/>
              <a:gd name="connsiteY3" fmla="*/ 177800 h 762000"/>
              <a:gd name="connsiteX4" fmla="*/ 116840 w 198342"/>
              <a:gd name="connsiteY4" fmla="*/ 182880 h 762000"/>
              <a:gd name="connsiteX5" fmla="*/ 96520 w 198342"/>
              <a:gd name="connsiteY5" fmla="*/ 208280 h 762000"/>
              <a:gd name="connsiteX6" fmla="*/ 76200 w 198342"/>
              <a:gd name="connsiteY6" fmla="*/ 243840 h 762000"/>
              <a:gd name="connsiteX7" fmla="*/ 60960 w 198342"/>
              <a:gd name="connsiteY7" fmla="*/ 279400 h 762000"/>
              <a:gd name="connsiteX8" fmla="*/ 66040 w 198342"/>
              <a:gd name="connsiteY8" fmla="*/ 345440 h 762000"/>
              <a:gd name="connsiteX9" fmla="*/ 81280 w 198342"/>
              <a:gd name="connsiteY9" fmla="*/ 355600 h 762000"/>
              <a:gd name="connsiteX10" fmla="*/ 111760 w 198342"/>
              <a:gd name="connsiteY10" fmla="*/ 365760 h 762000"/>
              <a:gd name="connsiteX11" fmla="*/ 137160 w 198342"/>
              <a:gd name="connsiteY11" fmla="*/ 375920 h 762000"/>
              <a:gd name="connsiteX12" fmla="*/ 177800 w 198342"/>
              <a:gd name="connsiteY12" fmla="*/ 370840 h 762000"/>
              <a:gd name="connsiteX13" fmla="*/ 182880 w 198342"/>
              <a:gd name="connsiteY13" fmla="*/ 355600 h 762000"/>
              <a:gd name="connsiteX14" fmla="*/ 167640 w 198342"/>
              <a:gd name="connsiteY14" fmla="*/ 350520 h 762000"/>
              <a:gd name="connsiteX15" fmla="*/ 152400 w 198342"/>
              <a:gd name="connsiteY15" fmla="*/ 340360 h 762000"/>
              <a:gd name="connsiteX16" fmla="*/ 127000 w 198342"/>
              <a:gd name="connsiteY16" fmla="*/ 345440 h 762000"/>
              <a:gd name="connsiteX17" fmla="*/ 106680 w 198342"/>
              <a:gd name="connsiteY17" fmla="*/ 386080 h 762000"/>
              <a:gd name="connsiteX18" fmla="*/ 96520 w 198342"/>
              <a:gd name="connsiteY18" fmla="*/ 401320 h 762000"/>
              <a:gd name="connsiteX19" fmla="*/ 101600 w 198342"/>
              <a:gd name="connsiteY19" fmla="*/ 462280 h 762000"/>
              <a:gd name="connsiteX20" fmla="*/ 116840 w 198342"/>
              <a:gd name="connsiteY20" fmla="*/ 467360 h 762000"/>
              <a:gd name="connsiteX21" fmla="*/ 162560 w 198342"/>
              <a:gd name="connsiteY21" fmla="*/ 492760 h 762000"/>
              <a:gd name="connsiteX22" fmla="*/ 177800 w 198342"/>
              <a:gd name="connsiteY22" fmla="*/ 497840 h 762000"/>
              <a:gd name="connsiteX23" fmla="*/ 198120 w 198342"/>
              <a:gd name="connsiteY23" fmla="*/ 492760 h 762000"/>
              <a:gd name="connsiteX24" fmla="*/ 182880 w 198342"/>
              <a:gd name="connsiteY24" fmla="*/ 482600 h 762000"/>
              <a:gd name="connsiteX25" fmla="*/ 147320 w 198342"/>
              <a:gd name="connsiteY25" fmla="*/ 487680 h 762000"/>
              <a:gd name="connsiteX26" fmla="*/ 132080 w 198342"/>
              <a:gd name="connsiteY26" fmla="*/ 502920 h 762000"/>
              <a:gd name="connsiteX27" fmla="*/ 111760 w 198342"/>
              <a:gd name="connsiteY27" fmla="*/ 533400 h 762000"/>
              <a:gd name="connsiteX28" fmla="*/ 106680 w 198342"/>
              <a:gd name="connsiteY28" fmla="*/ 553720 h 762000"/>
              <a:gd name="connsiteX29" fmla="*/ 106680 w 198342"/>
              <a:gd name="connsiteY29" fmla="*/ 604520 h 762000"/>
              <a:gd name="connsiteX30" fmla="*/ 121920 w 198342"/>
              <a:gd name="connsiteY30" fmla="*/ 609600 h 762000"/>
              <a:gd name="connsiteX31" fmla="*/ 157480 w 198342"/>
              <a:gd name="connsiteY31" fmla="*/ 624840 h 762000"/>
              <a:gd name="connsiteX32" fmla="*/ 157480 w 198342"/>
              <a:gd name="connsiteY32" fmla="*/ 574040 h 762000"/>
              <a:gd name="connsiteX33" fmla="*/ 147320 w 198342"/>
              <a:gd name="connsiteY33" fmla="*/ 558800 h 762000"/>
              <a:gd name="connsiteX34" fmla="*/ 111760 w 198342"/>
              <a:gd name="connsiteY34" fmla="*/ 563880 h 762000"/>
              <a:gd name="connsiteX35" fmla="*/ 91440 w 198342"/>
              <a:gd name="connsiteY35" fmla="*/ 579120 h 762000"/>
              <a:gd name="connsiteX36" fmla="*/ 66040 w 198342"/>
              <a:gd name="connsiteY36" fmla="*/ 614680 h 762000"/>
              <a:gd name="connsiteX37" fmla="*/ 50800 w 198342"/>
              <a:gd name="connsiteY37" fmla="*/ 645160 h 762000"/>
              <a:gd name="connsiteX38" fmla="*/ 55880 w 198342"/>
              <a:gd name="connsiteY38" fmla="*/ 701040 h 762000"/>
              <a:gd name="connsiteX39" fmla="*/ 60960 w 198342"/>
              <a:gd name="connsiteY39" fmla="*/ 716280 h 762000"/>
              <a:gd name="connsiteX40" fmla="*/ 91440 w 198342"/>
              <a:gd name="connsiteY40" fmla="*/ 741680 h 762000"/>
              <a:gd name="connsiteX41" fmla="*/ 106680 w 198342"/>
              <a:gd name="connsiteY41" fmla="*/ 762000 h 76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198342" h="762000">
                <a:moveTo>
                  <a:pt x="0" y="0"/>
                </a:moveTo>
                <a:cubicBezTo>
                  <a:pt x="52493" y="77893"/>
                  <a:pt x="100293" y="159164"/>
                  <a:pt x="157480" y="233680"/>
                </a:cubicBezTo>
                <a:cubicBezTo>
                  <a:pt x="161197" y="238523"/>
                  <a:pt x="167032" y="224515"/>
                  <a:pt x="167640" y="218440"/>
                </a:cubicBezTo>
                <a:cubicBezTo>
                  <a:pt x="171406" y="180780"/>
                  <a:pt x="169625" y="185235"/>
                  <a:pt x="147320" y="177800"/>
                </a:cubicBezTo>
                <a:cubicBezTo>
                  <a:pt x="137160" y="179493"/>
                  <a:pt x="125672" y="177581"/>
                  <a:pt x="116840" y="182880"/>
                </a:cubicBezTo>
                <a:cubicBezTo>
                  <a:pt x="107543" y="188458"/>
                  <a:pt x="103026" y="199606"/>
                  <a:pt x="96520" y="208280"/>
                </a:cubicBezTo>
                <a:cubicBezTo>
                  <a:pt x="89151" y="218106"/>
                  <a:pt x="80419" y="232590"/>
                  <a:pt x="76200" y="243840"/>
                </a:cubicBezTo>
                <a:cubicBezTo>
                  <a:pt x="62141" y="281330"/>
                  <a:pt x="81550" y="248516"/>
                  <a:pt x="60960" y="279400"/>
                </a:cubicBezTo>
                <a:cubicBezTo>
                  <a:pt x="62653" y="301413"/>
                  <a:pt x="60351" y="324107"/>
                  <a:pt x="66040" y="345440"/>
                </a:cubicBezTo>
                <a:cubicBezTo>
                  <a:pt x="67613" y="351339"/>
                  <a:pt x="75701" y="353120"/>
                  <a:pt x="81280" y="355600"/>
                </a:cubicBezTo>
                <a:cubicBezTo>
                  <a:pt x="91067" y="359950"/>
                  <a:pt x="101816" y="361783"/>
                  <a:pt x="111760" y="365760"/>
                </a:cubicBezTo>
                <a:lnTo>
                  <a:pt x="137160" y="375920"/>
                </a:lnTo>
                <a:cubicBezTo>
                  <a:pt x="150707" y="374227"/>
                  <a:pt x="165325" y="376385"/>
                  <a:pt x="177800" y="370840"/>
                </a:cubicBezTo>
                <a:cubicBezTo>
                  <a:pt x="182693" y="368665"/>
                  <a:pt x="185275" y="360389"/>
                  <a:pt x="182880" y="355600"/>
                </a:cubicBezTo>
                <a:cubicBezTo>
                  <a:pt x="180485" y="350811"/>
                  <a:pt x="172429" y="352915"/>
                  <a:pt x="167640" y="350520"/>
                </a:cubicBezTo>
                <a:cubicBezTo>
                  <a:pt x="162179" y="347790"/>
                  <a:pt x="157480" y="343747"/>
                  <a:pt x="152400" y="340360"/>
                </a:cubicBezTo>
                <a:cubicBezTo>
                  <a:pt x="143933" y="342053"/>
                  <a:pt x="133105" y="339335"/>
                  <a:pt x="127000" y="345440"/>
                </a:cubicBezTo>
                <a:cubicBezTo>
                  <a:pt x="116290" y="356150"/>
                  <a:pt x="115081" y="373478"/>
                  <a:pt x="106680" y="386080"/>
                </a:cubicBezTo>
                <a:lnTo>
                  <a:pt x="96520" y="401320"/>
                </a:lnTo>
                <a:cubicBezTo>
                  <a:pt x="98213" y="421640"/>
                  <a:pt x="95603" y="442791"/>
                  <a:pt x="101600" y="462280"/>
                </a:cubicBezTo>
                <a:cubicBezTo>
                  <a:pt x="103175" y="467398"/>
                  <a:pt x="112385" y="464390"/>
                  <a:pt x="116840" y="467360"/>
                </a:cubicBezTo>
                <a:cubicBezTo>
                  <a:pt x="162466" y="497777"/>
                  <a:pt x="91257" y="468992"/>
                  <a:pt x="162560" y="492760"/>
                </a:cubicBezTo>
                <a:lnTo>
                  <a:pt x="177800" y="497840"/>
                </a:lnTo>
                <a:cubicBezTo>
                  <a:pt x="184573" y="496147"/>
                  <a:pt x="195912" y="499384"/>
                  <a:pt x="198120" y="492760"/>
                </a:cubicBezTo>
                <a:cubicBezTo>
                  <a:pt x="200051" y="486968"/>
                  <a:pt x="188955" y="483208"/>
                  <a:pt x="182880" y="482600"/>
                </a:cubicBezTo>
                <a:cubicBezTo>
                  <a:pt x="170966" y="481409"/>
                  <a:pt x="159173" y="485987"/>
                  <a:pt x="147320" y="487680"/>
                </a:cubicBezTo>
                <a:cubicBezTo>
                  <a:pt x="142240" y="492760"/>
                  <a:pt x="136491" y="497249"/>
                  <a:pt x="132080" y="502920"/>
                </a:cubicBezTo>
                <a:cubicBezTo>
                  <a:pt x="124583" y="512559"/>
                  <a:pt x="111760" y="533400"/>
                  <a:pt x="111760" y="533400"/>
                </a:cubicBezTo>
                <a:cubicBezTo>
                  <a:pt x="110067" y="540173"/>
                  <a:pt x="108598" y="547007"/>
                  <a:pt x="106680" y="553720"/>
                </a:cubicBezTo>
                <a:cubicBezTo>
                  <a:pt x="100993" y="573625"/>
                  <a:pt x="93734" y="578627"/>
                  <a:pt x="106680" y="604520"/>
                </a:cubicBezTo>
                <a:cubicBezTo>
                  <a:pt x="109075" y="609309"/>
                  <a:pt x="117131" y="607205"/>
                  <a:pt x="121920" y="609600"/>
                </a:cubicBezTo>
                <a:cubicBezTo>
                  <a:pt x="157002" y="627141"/>
                  <a:pt x="115190" y="614267"/>
                  <a:pt x="157480" y="624840"/>
                </a:cubicBezTo>
                <a:cubicBezTo>
                  <a:pt x="163249" y="601764"/>
                  <a:pt x="166377" y="600731"/>
                  <a:pt x="157480" y="574040"/>
                </a:cubicBezTo>
                <a:cubicBezTo>
                  <a:pt x="155549" y="568248"/>
                  <a:pt x="150707" y="563880"/>
                  <a:pt x="147320" y="558800"/>
                </a:cubicBezTo>
                <a:cubicBezTo>
                  <a:pt x="135467" y="560493"/>
                  <a:pt x="123013" y="559788"/>
                  <a:pt x="111760" y="563880"/>
                </a:cubicBezTo>
                <a:cubicBezTo>
                  <a:pt x="103803" y="566773"/>
                  <a:pt x="97868" y="573610"/>
                  <a:pt x="91440" y="579120"/>
                </a:cubicBezTo>
                <a:cubicBezTo>
                  <a:pt x="70588" y="596993"/>
                  <a:pt x="79684" y="590803"/>
                  <a:pt x="66040" y="614680"/>
                </a:cubicBezTo>
                <a:cubicBezTo>
                  <a:pt x="50284" y="642254"/>
                  <a:pt x="60114" y="617218"/>
                  <a:pt x="50800" y="645160"/>
                </a:cubicBezTo>
                <a:cubicBezTo>
                  <a:pt x="52493" y="663787"/>
                  <a:pt x="53235" y="682525"/>
                  <a:pt x="55880" y="701040"/>
                </a:cubicBezTo>
                <a:cubicBezTo>
                  <a:pt x="56637" y="706341"/>
                  <a:pt x="57990" y="711825"/>
                  <a:pt x="60960" y="716280"/>
                </a:cubicBezTo>
                <a:cubicBezTo>
                  <a:pt x="72091" y="732976"/>
                  <a:pt x="77383" y="729966"/>
                  <a:pt x="91440" y="741680"/>
                </a:cubicBezTo>
                <a:cubicBezTo>
                  <a:pt x="107877" y="755378"/>
                  <a:pt x="106680" y="750382"/>
                  <a:pt x="106680" y="762000"/>
                </a:cubicBezTo>
              </a:path>
            </a:pathLst>
          </a:custGeom>
          <a:noFill/>
          <a:ln w="25400">
            <a:solidFill>
              <a:srgbClr val="FFD9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6" name="TextBox 145"/>
              <p:cNvSpPr txBox="1"/>
              <p:nvPr/>
            </p:nvSpPr>
            <p:spPr>
              <a:xfrm>
                <a:off x="6378321" y="4178375"/>
                <a:ext cx="650114" cy="358303"/>
              </a:xfrm>
              <a:prstGeom prst="rect">
                <a:avLst/>
              </a:prstGeom>
              <a:solidFill>
                <a:schemeClr val="tx1">
                  <a:alpha val="4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𝑓𝑙𝑢𝑥</m:t>
                          </m:r>
                        </m:sub>
                      </m:sSub>
                    </m:oMath>
                  </m:oMathPara>
                </a14:m>
                <a:endParaRPr lang="en-US" sz="1600" b="1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146" name="TextBox 1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8321" y="4178375"/>
                <a:ext cx="650114" cy="358303"/>
              </a:xfrm>
              <a:prstGeom prst="rect">
                <a:avLst/>
              </a:prstGeom>
              <a:blipFill rotWithShape="0">
                <a:blip r:embed="rId8"/>
                <a:stretch>
                  <a:fillRect b="-67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3" name="TextBox 122"/>
              <p:cNvSpPr txBox="1"/>
              <p:nvPr/>
            </p:nvSpPr>
            <p:spPr>
              <a:xfrm>
                <a:off x="4103160" y="2750870"/>
                <a:ext cx="784382" cy="338554"/>
              </a:xfrm>
              <a:prstGeom prst="rect">
                <a:avLst/>
              </a:prstGeom>
              <a:solidFill>
                <a:schemeClr val="tx1">
                  <a:alpha val="4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𝑚𝑒𝑑𝑖𝑎</m:t>
                          </m:r>
                        </m:sub>
                      </m:sSub>
                    </m:oMath>
                  </m:oMathPara>
                </a14:m>
                <a:endParaRPr lang="en-US" sz="1600" b="1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123" name="TextBox 1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3160" y="2750870"/>
                <a:ext cx="784382" cy="338554"/>
              </a:xfrm>
              <a:prstGeom prst="rect">
                <a:avLst/>
              </a:prstGeom>
              <a:blipFill rotWithShape="0">
                <a:blip r:embed="rId9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144676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Molecular mechanism of calcium propagation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5827640" y="4046925"/>
            <a:ext cx="577980" cy="57798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n-US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Ca</a:t>
            </a:r>
            <a:r>
              <a:rPr lang="en-US" sz="1400" b="1" baseline="30000" dirty="0" smtClean="0">
                <a:latin typeface="Arial" panose="020B0604020202020204" pitchFamily="34" charset="0"/>
                <a:cs typeface="Arial" panose="020B0604020202020204" pitchFamily="34" charset="0"/>
              </a:rPr>
              <a:t>2+</a:t>
            </a:r>
            <a:endParaRPr lang="en-US" sz="1400" b="1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4014765" y="6458906"/>
            <a:ext cx="4073975" cy="47481"/>
          </a:xfrm>
          <a:prstGeom prst="line">
            <a:avLst/>
          </a:prstGeom>
          <a:noFill/>
          <a:ln w="63500" cap="flat" cmpd="sng" algn="ctr">
            <a:solidFill>
              <a:srgbClr val="C0504D">
                <a:lumMod val="60000"/>
                <a:lumOff val="40000"/>
              </a:srgbClr>
            </a:solidFill>
            <a:prstDash val="solid"/>
          </a:ln>
          <a:effectLst/>
        </p:spPr>
      </p:cxnSp>
      <p:cxnSp>
        <p:nvCxnSpPr>
          <p:cNvPr id="6" name="Straight Connector 5"/>
          <p:cNvCxnSpPr/>
          <p:nvPr/>
        </p:nvCxnSpPr>
        <p:spPr>
          <a:xfrm>
            <a:off x="1706880" y="2604580"/>
            <a:ext cx="1093064" cy="0"/>
          </a:xfrm>
          <a:prstGeom prst="line">
            <a:avLst/>
          </a:prstGeom>
          <a:noFill/>
          <a:ln w="63500" cap="rnd" cmpd="sng" algn="ctr">
            <a:solidFill>
              <a:srgbClr val="C0504D">
                <a:lumMod val="60000"/>
                <a:lumOff val="40000"/>
              </a:srgbClr>
            </a:solidFill>
            <a:prstDash val="solid"/>
            <a:round/>
            <a:tailEnd type="none"/>
          </a:ln>
          <a:effectLst/>
        </p:spPr>
      </p:cxnSp>
      <p:sp>
        <p:nvSpPr>
          <p:cNvPr id="7" name="Terminator 36"/>
          <p:cNvSpPr/>
          <p:nvPr/>
        </p:nvSpPr>
        <p:spPr>
          <a:xfrm>
            <a:off x="5022528" y="5249492"/>
            <a:ext cx="2317149" cy="909280"/>
          </a:xfrm>
          <a:prstGeom prst="flowChartTerminator">
            <a:avLst/>
          </a:prstGeom>
          <a:solidFill>
            <a:srgbClr val="EEECE1">
              <a:lumMod val="50000"/>
            </a:srgbClr>
          </a:solidFill>
          <a:ln w="952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6644640" y="5133880"/>
            <a:ext cx="270860" cy="253209"/>
            <a:chOff x="5657676" y="4425629"/>
            <a:chExt cx="270860" cy="253209"/>
          </a:xfrm>
        </p:grpSpPr>
        <p:sp>
          <p:nvSpPr>
            <p:cNvPr id="9" name="Process 76"/>
            <p:cNvSpPr/>
            <p:nvPr/>
          </p:nvSpPr>
          <p:spPr>
            <a:xfrm>
              <a:off x="5693995" y="4425629"/>
              <a:ext cx="198420" cy="253209"/>
            </a:xfrm>
            <a:prstGeom prst="flowChartProcess">
              <a:avLst/>
            </a:prstGeom>
            <a:gradFill rotWithShape="1">
              <a:gsLst>
                <a:gs pos="20000">
                  <a:srgbClr val="EEECE1">
                    <a:lumMod val="25000"/>
                  </a:srgbClr>
                </a:gs>
                <a:gs pos="79000">
                  <a:srgbClr val="EEECE1">
                    <a:lumMod val="25000"/>
                  </a:srgbClr>
                </a:gs>
                <a:gs pos="50000">
                  <a:srgbClr val="EEECE1">
                    <a:lumMod val="50000"/>
                  </a:srgbClr>
                </a:gs>
              </a:gsLst>
              <a:lin ang="10800000" scaled="0"/>
            </a:gradFill>
            <a:ln w="6350" cap="flat" cmpd="sng" algn="ctr">
              <a:solidFill>
                <a:sysClr val="windowText" lastClr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Process 77"/>
            <p:cNvSpPr/>
            <p:nvPr/>
          </p:nvSpPr>
          <p:spPr>
            <a:xfrm flipH="1">
              <a:off x="5856290" y="4425629"/>
              <a:ext cx="72246" cy="253209"/>
            </a:xfrm>
            <a:prstGeom prst="flowChartProcess">
              <a:avLst/>
            </a:prstGeom>
            <a:solidFill>
              <a:srgbClr val="EEECE1">
                <a:lumMod val="25000"/>
              </a:srgbClr>
            </a:solidFill>
            <a:ln w="6350" cap="flat" cmpd="sng" algn="ctr">
              <a:solidFill>
                <a:sysClr val="windowText" lastClr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Process 78"/>
            <p:cNvSpPr/>
            <p:nvPr/>
          </p:nvSpPr>
          <p:spPr>
            <a:xfrm>
              <a:off x="5657676" y="4425629"/>
              <a:ext cx="72638" cy="253209"/>
            </a:xfrm>
            <a:prstGeom prst="flowChartProcess">
              <a:avLst/>
            </a:prstGeom>
            <a:solidFill>
              <a:srgbClr val="EEECE1">
                <a:lumMod val="25000"/>
              </a:srgbClr>
            </a:solidFill>
            <a:ln w="6350" cap="flat" cmpd="sng" algn="ctr">
              <a:solidFill>
                <a:sysClr val="windowText" lastClr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5211750" y="5886546"/>
            <a:ext cx="5172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ER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852829" y="5020155"/>
            <a:ext cx="5762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IP</a:t>
            </a:r>
            <a:r>
              <a:rPr kumimoji="0" lang="en-US" sz="1400" b="1" i="0" u="none" strike="noStrike" kern="0" cap="none" spc="0" normalizeH="0" baseline="-2500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</a:p>
        </p:txBody>
      </p:sp>
      <p:cxnSp>
        <p:nvCxnSpPr>
          <p:cNvPr id="14" name="Straight Connector 13"/>
          <p:cNvCxnSpPr/>
          <p:nvPr/>
        </p:nvCxnSpPr>
        <p:spPr>
          <a:xfrm>
            <a:off x="3398808" y="3124054"/>
            <a:ext cx="0" cy="3004738"/>
          </a:xfrm>
          <a:prstGeom prst="line">
            <a:avLst/>
          </a:prstGeom>
          <a:noFill/>
          <a:ln w="63500" cap="flat" cmpd="sng" algn="ctr">
            <a:solidFill>
              <a:srgbClr val="C0504D">
                <a:lumMod val="60000"/>
                <a:lumOff val="40000"/>
              </a:srgbClr>
            </a:solidFill>
            <a:prstDash val="solid"/>
          </a:ln>
          <a:effectLst/>
        </p:spPr>
      </p:cxnSp>
      <p:sp>
        <p:nvSpPr>
          <p:cNvPr id="15" name="Oval 14"/>
          <p:cNvSpPr/>
          <p:nvPr/>
        </p:nvSpPr>
        <p:spPr>
          <a:xfrm rot="16200000">
            <a:off x="3089781" y="4597452"/>
            <a:ext cx="577600" cy="555520"/>
          </a:xfrm>
          <a:prstGeom prst="ellipse">
            <a:avLst/>
          </a:prstGeom>
          <a:gradFill flip="none" rotWithShape="1">
            <a:gsLst>
              <a:gs pos="14000">
                <a:srgbClr val="201B9C"/>
              </a:gs>
              <a:gs pos="54000">
                <a:srgbClr val="3366FF"/>
              </a:gs>
              <a:gs pos="97000">
                <a:srgbClr val="201B9C"/>
              </a:gs>
            </a:gsLst>
            <a:lin ang="16200000" scaled="0"/>
            <a:tileRect/>
          </a:gradFill>
          <a:ln w="9525" cap="flat" cmpd="sng" algn="ctr">
            <a:noFill/>
            <a:prstDash val="solid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Oval 15"/>
          <p:cNvSpPr/>
          <p:nvPr/>
        </p:nvSpPr>
        <p:spPr>
          <a:xfrm rot="16200000">
            <a:off x="3508021" y="4597452"/>
            <a:ext cx="577600" cy="555520"/>
          </a:xfrm>
          <a:prstGeom prst="ellipse">
            <a:avLst/>
          </a:prstGeom>
          <a:solidFill>
            <a:sysClr val="window" lastClr="FFFFFF"/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Oval 16"/>
          <p:cNvSpPr/>
          <p:nvPr/>
        </p:nvSpPr>
        <p:spPr>
          <a:xfrm rot="16200000">
            <a:off x="3315277" y="4877717"/>
            <a:ext cx="161177" cy="411411"/>
          </a:xfrm>
          <a:prstGeom prst="ellipse">
            <a:avLst/>
          </a:prstGeom>
          <a:solidFill>
            <a:srgbClr val="3366FF"/>
          </a:solidFill>
          <a:ln w="6350" cap="flat" cmpd="sng" algn="ctr">
            <a:solidFill>
              <a:srgbClr val="0000FF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Oval 17"/>
          <p:cNvSpPr/>
          <p:nvPr/>
        </p:nvSpPr>
        <p:spPr>
          <a:xfrm rot="16200000">
            <a:off x="3315277" y="4461294"/>
            <a:ext cx="161177" cy="411411"/>
          </a:xfrm>
          <a:prstGeom prst="ellipse">
            <a:avLst/>
          </a:prstGeom>
          <a:solidFill>
            <a:srgbClr val="3366FF"/>
          </a:solidFill>
          <a:ln w="6350" cap="flat" cmpd="sng" algn="ctr">
            <a:solidFill>
              <a:srgbClr val="0000FF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5657088" y="5129121"/>
            <a:ext cx="270860" cy="253209"/>
            <a:chOff x="4502367" y="4415989"/>
            <a:chExt cx="270860" cy="253209"/>
          </a:xfrm>
        </p:grpSpPr>
        <p:sp>
          <p:nvSpPr>
            <p:cNvPr id="20" name="Process 104"/>
            <p:cNvSpPr/>
            <p:nvPr/>
          </p:nvSpPr>
          <p:spPr>
            <a:xfrm>
              <a:off x="4538687" y="4415989"/>
              <a:ext cx="198420" cy="253209"/>
            </a:xfrm>
            <a:prstGeom prst="flowChartProcess">
              <a:avLst/>
            </a:prstGeom>
            <a:gradFill rotWithShape="1">
              <a:gsLst>
                <a:gs pos="20000">
                  <a:srgbClr val="54A870"/>
                </a:gs>
                <a:gs pos="79000">
                  <a:srgbClr val="54A870"/>
                </a:gs>
                <a:gs pos="51000">
                  <a:srgbClr val="67FCBC"/>
                </a:gs>
              </a:gsLst>
              <a:lin ang="10800000" scaled="0"/>
            </a:gradFill>
            <a:ln w="6350" cap="flat" cmpd="sng" algn="ctr">
              <a:solidFill>
                <a:sysClr val="windowText" lastClr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Process 105"/>
            <p:cNvSpPr/>
            <p:nvPr/>
          </p:nvSpPr>
          <p:spPr>
            <a:xfrm flipH="1">
              <a:off x="4700981" y="4415989"/>
              <a:ext cx="72246" cy="253209"/>
            </a:xfrm>
            <a:prstGeom prst="flowChartProcess">
              <a:avLst/>
            </a:prstGeom>
            <a:solidFill>
              <a:srgbClr val="42C47D"/>
            </a:solidFill>
            <a:ln w="6350" cap="flat" cmpd="sng" algn="ctr">
              <a:solidFill>
                <a:sysClr val="windowText" lastClr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Process 106"/>
            <p:cNvSpPr/>
            <p:nvPr/>
          </p:nvSpPr>
          <p:spPr>
            <a:xfrm>
              <a:off x="4502367" y="4415989"/>
              <a:ext cx="72638" cy="253209"/>
            </a:xfrm>
            <a:prstGeom prst="flowChartProcess">
              <a:avLst/>
            </a:prstGeom>
            <a:solidFill>
              <a:srgbClr val="42C47D"/>
            </a:solidFill>
            <a:ln w="6350" cap="flat" cmpd="sng" algn="ctr">
              <a:solidFill>
                <a:sysClr val="windowText" lastClr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23" name="Straight Connector 22"/>
          <p:cNvCxnSpPr/>
          <p:nvPr/>
        </p:nvCxnSpPr>
        <p:spPr>
          <a:xfrm flipH="1">
            <a:off x="8555580" y="3141988"/>
            <a:ext cx="29768" cy="2953496"/>
          </a:xfrm>
          <a:prstGeom prst="line">
            <a:avLst/>
          </a:prstGeom>
          <a:noFill/>
          <a:ln w="63500" cap="flat" cmpd="sng" algn="ctr">
            <a:solidFill>
              <a:srgbClr val="C0504D">
                <a:lumMod val="60000"/>
                <a:lumOff val="40000"/>
              </a:srgbClr>
            </a:solidFill>
            <a:prstDash val="solid"/>
          </a:ln>
          <a:effectLst/>
        </p:spPr>
      </p:cxnSp>
      <p:sp>
        <p:nvSpPr>
          <p:cNvPr id="24" name="Freeform 23"/>
          <p:cNvSpPr/>
          <p:nvPr/>
        </p:nvSpPr>
        <p:spPr>
          <a:xfrm>
            <a:off x="2811555" y="2589192"/>
            <a:ext cx="587252" cy="633839"/>
          </a:xfrm>
          <a:custGeom>
            <a:avLst/>
            <a:gdLst>
              <a:gd name="connsiteX0" fmla="*/ 0 w 371628"/>
              <a:gd name="connsiteY0" fmla="*/ 10340 h 401109"/>
              <a:gd name="connsiteX1" fmla="*/ 224692 w 371628"/>
              <a:gd name="connsiteY1" fmla="*/ 10340 h 401109"/>
              <a:gd name="connsiteX2" fmla="*/ 351692 w 371628"/>
              <a:gd name="connsiteY2" fmla="*/ 117801 h 401109"/>
              <a:gd name="connsiteX3" fmla="*/ 371230 w 371628"/>
              <a:gd name="connsiteY3" fmla="*/ 401109 h 401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1628" h="401109">
                <a:moveTo>
                  <a:pt x="0" y="10340"/>
                </a:moveTo>
                <a:cubicBezTo>
                  <a:pt x="83038" y="1385"/>
                  <a:pt x="166077" y="-7570"/>
                  <a:pt x="224692" y="10340"/>
                </a:cubicBezTo>
                <a:cubicBezTo>
                  <a:pt x="283307" y="28250"/>
                  <a:pt x="327269" y="52673"/>
                  <a:pt x="351692" y="117801"/>
                </a:cubicBezTo>
                <a:cubicBezTo>
                  <a:pt x="376115" y="182929"/>
                  <a:pt x="371230" y="350635"/>
                  <a:pt x="371230" y="401109"/>
                </a:cubicBezTo>
              </a:path>
            </a:pathLst>
          </a:custGeom>
          <a:noFill/>
          <a:ln w="63500" cap="flat" cmpd="sng" algn="ctr">
            <a:solidFill>
              <a:srgbClr val="C0504D">
                <a:lumMod val="60000"/>
                <a:lumOff val="4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Freeform 24"/>
          <p:cNvSpPr/>
          <p:nvPr/>
        </p:nvSpPr>
        <p:spPr>
          <a:xfrm flipH="1">
            <a:off x="3398808" y="2619959"/>
            <a:ext cx="587252" cy="633839"/>
          </a:xfrm>
          <a:custGeom>
            <a:avLst/>
            <a:gdLst>
              <a:gd name="connsiteX0" fmla="*/ 0 w 371628"/>
              <a:gd name="connsiteY0" fmla="*/ 10340 h 401109"/>
              <a:gd name="connsiteX1" fmla="*/ 224692 w 371628"/>
              <a:gd name="connsiteY1" fmla="*/ 10340 h 401109"/>
              <a:gd name="connsiteX2" fmla="*/ 351692 w 371628"/>
              <a:gd name="connsiteY2" fmla="*/ 117801 h 401109"/>
              <a:gd name="connsiteX3" fmla="*/ 371230 w 371628"/>
              <a:gd name="connsiteY3" fmla="*/ 401109 h 401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1628" h="401109">
                <a:moveTo>
                  <a:pt x="0" y="10340"/>
                </a:moveTo>
                <a:cubicBezTo>
                  <a:pt x="83038" y="1385"/>
                  <a:pt x="166077" y="-7570"/>
                  <a:pt x="224692" y="10340"/>
                </a:cubicBezTo>
                <a:cubicBezTo>
                  <a:pt x="283307" y="28250"/>
                  <a:pt x="327269" y="52673"/>
                  <a:pt x="351692" y="117801"/>
                </a:cubicBezTo>
                <a:cubicBezTo>
                  <a:pt x="376115" y="182929"/>
                  <a:pt x="371230" y="350635"/>
                  <a:pt x="371230" y="401109"/>
                </a:cubicBezTo>
              </a:path>
            </a:pathLst>
          </a:custGeom>
          <a:noFill/>
          <a:ln w="63500" cap="flat" cmpd="sng" algn="ctr">
            <a:solidFill>
              <a:srgbClr val="C0504D">
                <a:lumMod val="60000"/>
                <a:lumOff val="4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Freeform 25"/>
          <p:cNvSpPr/>
          <p:nvPr/>
        </p:nvSpPr>
        <p:spPr>
          <a:xfrm>
            <a:off x="7998095" y="2596352"/>
            <a:ext cx="587252" cy="633839"/>
          </a:xfrm>
          <a:custGeom>
            <a:avLst/>
            <a:gdLst>
              <a:gd name="connsiteX0" fmla="*/ 0 w 371628"/>
              <a:gd name="connsiteY0" fmla="*/ 10340 h 401109"/>
              <a:gd name="connsiteX1" fmla="*/ 224692 w 371628"/>
              <a:gd name="connsiteY1" fmla="*/ 10340 h 401109"/>
              <a:gd name="connsiteX2" fmla="*/ 351692 w 371628"/>
              <a:gd name="connsiteY2" fmla="*/ 117801 h 401109"/>
              <a:gd name="connsiteX3" fmla="*/ 371230 w 371628"/>
              <a:gd name="connsiteY3" fmla="*/ 401109 h 401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1628" h="401109">
                <a:moveTo>
                  <a:pt x="0" y="10340"/>
                </a:moveTo>
                <a:cubicBezTo>
                  <a:pt x="83038" y="1385"/>
                  <a:pt x="166077" y="-7570"/>
                  <a:pt x="224692" y="10340"/>
                </a:cubicBezTo>
                <a:cubicBezTo>
                  <a:pt x="283307" y="28250"/>
                  <a:pt x="327269" y="52673"/>
                  <a:pt x="351692" y="117801"/>
                </a:cubicBezTo>
                <a:cubicBezTo>
                  <a:pt x="376115" y="182929"/>
                  <a:pt x="371230" y="350635"/>
                  <a:pt x="371230" y="401109"/>
                </a:cubicBezTo>
              </a:path>
            </a:pathLst>
          </a:custGeom>
          <a:noFill/>
          <a:ln w="63500" cap="flat" cmpd="sng" algn="ctr">
            <a:solidFill>
              <a:srgbClr val="C0504D">
                <a:lumMod val="60000"/>
                <a:lumOff val="4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Freeform 26"/>
          <p:cNvSpPr/>
          <p:nvPr/>
        </p:nvSpPr>
        <p:spPr>
          <a:xfrm flipH="1" flipV="1">
            <a:off x="3398806" y="5888885"/>
            <a:ext cx="657950" cy="633839"/>
          </a:xfrm>
          <a:custGeom>
            <a:avLst/>
            <a:gdLst>
              <a:gd name="connsiteX0" fmla="*/ 0 w 371628"/>
              <a:gd name="connsiteY0" fmla="*/ 10340 h 401109"/>
              <a:gd name="connsiteX1" fmla="*/ 224692 w 371628"/>
              <a:gd name="connsiteY1" fmla="*/ 10340 h 401109"/>
              <a:gd name="connsiteX2" fmla="*/ 351692 w 371628"/>
              <a:gd name="connsiteY2" fmla="*/ 117801 h 401109"/>
              <a:gd name="connsiteX3" fmla="*/ 371230 w 371628"/>
              <a:gd name="connsiteY3" fmla="*/ 401109 h 401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1628" h="401109">
                <a:moveTo>
                  <a:pt x="0" y="10340"/>
                </a:moveTo>
                <a:cubicBezTo>
                  <a:pt x="83038" y="1385"/>
                  <a:pt x="166077" y="-7570"/>
                  <a:pt x="224692" y="10340"/>
                </a:cubicBezTo>
                <a:cubicBezTo>
                  <a:pt x="283307" y="28250"/>
                  <a:pt x="327269" y="52673"/>
                  <a:pt x="351692" y="117801"/>
                </a:cubicBezTo>
                <a:cubicBezTo>
                  <a:pt x="376115" y="182929"/>
                  <a:pt x="371230" y="350635"/>
                  <a:pt x="371230" y="401109"/>
                </a:cubicBezTo>
              </a:path>
            </a:pathLst>
          </a:custGeom>
          <a:noFill/>
          <a:ln w="63500" cap="flat" cmpd="sng" algn="ctr">
            <a:solidFill>
              <a:srgbClr val="C0504D">
                <a:lumMod val="60000"/>
                <a:lumOff val="4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Freeform 27"/>
          <p:cNvSpPr/>
          <p:nvPr/>
        </p:nvSpPr>
        <p:spPr>
          <a:xfrm flipV="1">
            <a:off x="7968327" y="5836137"/>
            <a:ext cx="587252" cy="633839"/>
          </a:xfrm>
          <a:custGeom>
            <a:avLst/>
            <a:gdLst>
              <a:gd name="connsiteX0" fmla="*/ 0 w 371628"/>
              <a:gd name="connsiteY0" fmla="*/ 10340 h 401109"/>
              <a:gd name="connsiteX1" fmla="*/ 224692 w 371628"/>
              <a:gd name="connsiteY1" fmla="*/ 10340 h 401109"/>
              <a:gd name="connsiteX2" fmla="*/ 351692 w 371628"/>
              <a:gd name="connsiteY2" fmla="*/ 117801 h 401109"/>
              <a:gd name="connsiteX3" fmla="*/ 371230 w 371628"/>
              <a:gd name="connsiteY3" fmla="*/ 401109 h 401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1628" h="401109">
                <a:moveTo>
                  <a:pt x="0" y="10340"/>
                </a:moveTo>
                <a:cubicBezTo>
                  <a:pt x="83038" y="1385"/>
                  <a:pt x="166077" y="-7570"/>
                  <a:pt x="224692" y="10340"/>
                </a:cubicBezTo>
                <a:cubicBezTo>
                  <a:pt x="283307" y="28250"/>
                  <a:pt x="327269" y="52673"/>
                  <a:pt x="351692" y="117801"/>
                </a:cubicBezTo>
                <a:cubicBezTo>
                  <a:pt x="376115" y="182929"/>
                  <a:pt x="371230" y="350635"/>
                  <a:pt x="371230" y="401109"/>
                </a:cubicBezTo>
              </a:path>
            </a:pathLst>
          </a:custGeom>
          <a:noFill/>
          <a:ln w="63500" cap="flat" cmpd="sng" algn="ctr">
            <a:solidFill>
              <a:srgbClr val="C0504D">
                <a:lumMod val="60000"/>
                <a:lumOff val="4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9" name="Straight Connector 28"/>
          <p:cNvCxnSpPr/>
          <p:nvPr/>
        </p:nvCxnSpPr>
        <p:spPr>
          <a:xfrm>
            <a:off x="9172600" y="2586480"/>
            <a:ext cx="1093064" cy="0"/>
          </a:xfrm>
          <a:prstGeom prst="line">
            <a:avLst/>
          </a:prstGeom>
          <a:noFill/>
          <a:ln w="63500" cap="rnd" cmpd="sng" algn="ctr">
            <a:solidFill>
              <a:srgbClr val="C0504D">
                <a:lumMod val="60000"/>
                <a:lumOff val="40000"/>
              </a:srgbClr>
            </a:solidFill>
            <a:prstDash val="solid"/>
            <a:round/>
            <a:tailEnd type="none"/>
          </a:ln>
          <a:effectLst/>
        </p:spPr>
      </p:cxnSp>
      <p:sp>
        <p:nvSpPr>
          <p:cNvPr id="30" name="Freeform 29"/>
          <p:cNvSpPr/>
          <p:nvPr/>
        </p:nvSpPr>
        <p:spPr>
          <a:xfrm flipH="1">
            <a:off x="8585348" y="2569123"/>
            <a:ext cx="587252" cy="633839"/>
          </a:xfrm>
          <a:custGeom>
            <a:avLst/>
            <a:gdLst>
              <a:gd name="connsiteX0" fmla="*/ 0 w 371628"/>
              <a:gd name="connsiteY0" fmla="*/ 10340 h 401109"/>
              <a:gd name="connsiteX1" fmla="*/ 224692 w 371628"/>
              <a:gd name="connsiteY1" fmla="*/ 10340 h 401109"/>
              <a:gd name="connsiteX2" fmla="*/ 351692 w 371628"/>
              <a:gd name="connsiteY2" fmla="*/ 117801 h 401109"/>
              <a:gd name="connsiteX3" fmla="*/ 371230 w 371628"/>
              <a:gd name="connsiteY3" fmla="*/ 401109 h 401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1628" h="401109">
                <a:moveTo>
                  <a:pt x="0" y="10340"/>
                </a:moveTo>
                <a:cubicBezTo>
                  <a:pt x="83038" y="1385"/>
                  <a:pt x="166077" y="-7570"/>
                  <a:pt x="224692" y="10340"/>
                </a:cubicBezTo>
                <a:cubicBezTo>
                  <a:pt x="283307" y="28250"/>
                  <a:pt x="327269" y="52673"/>
                  <a:pt x="351692" y="117801"/>
                </a:cubicBezTo>
                <a:cubicBezTo>
                  <a:pt x="376115" y="182929"/>
                  <a:pt x="371230" y="350635"/>
                  <a:pt x="371230" y="401109"/>
                </a:cubicBezTo>
              </a:path>
            </a:pathLst>
          </a:custGeom>
          <a:noFill/>
          <a:ln w="63500" cap="flat" cmpd="sng" algn="ctr">
            <a:solidFill>
              <a:srgbClr val="C0504D">
                <a:lumMod val="60000"/>
                <a:lumOff val="4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1" name="Straight Connector 30"/>
          <p:cNvCxnSpPr/>
          <p:nvPr/>
        </p:nvCxnSpPr>
        <p:spPr>
          <a:xfrm>
            <a:off x="9142832" y="6451713"/>
            <a:ext cx="1093064" cy="0"/>
          </a:xfrm>
          <a:prstGeom prst="line">
            <a:avLst/>
          </a:prstGeom>
          <a:noFill/>
          <a:ln w="63500" cap="rnd" cmpd="sng" algn="ctr">
            <a:solidFill>
              <a:srgbClr val="C0504D">
                <a:lumMod val="60000"/>
                <a:lumOff val="40000"/>
              </a:srgbClr>
            </a:solidFill>
            <a:prstDash val="solid"/>
            <a:round/>
            <a:tailEnd type="none"/>
          </a:ln>
          <a:effectLst/>
        </p:spPr>
      </p:cxnSp>
      <p:sp>
        <p:nvSpPr>
          <p:cNvPr id="32" name="Freeform 31"/>
          <p:cNvSpPr/>
          <p:nvPr/>
        </p:nvSpPr>
        <p:spPr>
          <a:xfrm flipH="1" flipV="1">
            <a:off x="8570389" y="5836775"/>
            <a:ext cx="587252" cy="633839"/>
          </a:xfrm>
          <a:custGeom>
            <a:avLst/>
            <a:gdLst>
              <a:gd name="connsiteX0" fmla="*/ 0 w 371628"/>
              <a:gd name="connsiteY0" fmla="*/ 10340 h 401109"/>
              <a:gd name="connsiteX1" fmla="*/ 224692 w 371628"/>
              <a:gd name="connsiteY1" fmla="*/ 10340 h 401109"/>
              <a:gd name="connsiteX2" fmla="*/ 351692 w 371628"/>
              <a:gd name="connsiteY2" fmla="*/ 117801 h 401109"/>
              <a:gd name="connsiteX3" fmla="*/ 371230 w 371628"/>
              <a:gd name="connsiteY3" fmla="*/ 401109 h 401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1628" h="401109">
                <a:moveTo>
                  <a:pt x="0" y="10340"/>
                </a:moveTo>
                <a:cubicBezTo>
                  <a:pt x="83038" y="1385"/>
                  <a:pt x="166077" y="-7570"/>
                  <a:pt x="224692" y="10340"/>
                </a:cubicBezTo>
                <a:cubicBezTo>
                  <a:pt x="283307" y="28250"/>
                  <a:pt x="327269" y="52673"/>
                  <a:pt x="351692" y="117801"/>
                </a:cubicBezTo>
                <a:cubicBezTo>
                  <a:pt x="376115" y="182929"/>
                  <a:pt x="371230" y="350635"/>
                  <a:pt x="371230" y="401109"/>
                </a:cubicBezTo>
              </a:path>
            </a:pathLst>
          </a:custGeom>
          <a:noFill/>
          <a:ln w="63500" cap="flat" cmpd="sng" algn="ctr">
            <a:solidFill>
              <a:srgbClr val="C0504D">
                <a:lumMod val="60000"/>
                <a:lumOff val="4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3" name="Straight Connector 32"/>
          <p:cNvCxnSpPr/>
          <p:nvPr/>
        </p:nvCxnSpPr>
        <p:spPr>
          <a:xfrm>
            <a:off x="1718491" y="6506387"/>
            <a:ext cx="1093064" cy="0"/>
          </a:xfrm>
          <a:prstGeom prst="line">
            <a:avLst/>
          </a:prstGeom>
          <a:noFill/>
          <a:ln w="63500" cap="rnd" cmpd="sng" algn="ctr">
            <a:solidFill>
              <a:srgbClr val="C0504D">
                <a:lumMod val="60000"/>
                <a:lumOff val="40000"/>
              </a:srgbClr>
            </a:solidFill>
            <a:prstDash val="solid"/>
            <a:round/>
            <a:tailEnd type="none"/>
          </a:ln>
          <a:effectLst/>
        </p:spPr>
      </p:cxnSp>
      <p:sp>
        <p:nvSpPr>
          <p:cNvPr id="34" name="Freeform 33"/>
          <p:cNvSpPr/>
          <p:nvPr/>
        </p:nvSpPr>
        <p:spPr>
          <a:xfrm flipV="1">
            <a:off x="2811554" y="5888886"/>
            <a:ext cx="587252" cy="633839"/>
          </a:xfrm>
          <a:custGeom>
            <a:avLst/>
            <a:gdLst>
              <a:gd name="connsiteX0" fmla="*/ 0 w 371628"/>
              <a:gd name="connsiteY0" fmla="*/ 10340 h 401109"/>
              <a:gd name="connsiteX1" fmla="*/ 224692 w 371628"/>
              <a:gd name="connsiteY1" fmla="*/ 10340 h 401109"/>
              <a:gd name="connsiteX2" fmla="*/ 351692 w 371628"/>
              <a:gd name="connsiteY2" fmla="*/ 117801 h 401109"/>
              <a:gd name="connsiteX3" fmla="*/ 371230 w 371628"/>
              <a:gd name="connsiteY3" fmla="*/ 401109 h 401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1628" h="401109">
                <a:moveTo>
                  <a:pt x="0" y="10340"/>
                </a:moveTo>
                <a:cubicBezTo>
                  <a:pt x="83038" y="1385"/>
                  <a:pt x="166077" y="-7570"/>
                  <a:pt x="224692" y="10340"/>
                </a:cubicBezTo>
                <a:cubicBezTo>
                  <a:pt x="283307" y="28250"/>
                  <a:pt x="327269" y="52673"/>
                  <a:pt x="351692" y="117801"/>
                </a:cubicBezTo>
                <a:cubicBezTo>
                  <a:pt x="376115" y="182929"/>
                  <a:pt x="371230" y="350635"/>
                  <a:pt x="371230" y="401109"/>
                </a:cubicBezTo>
              </a:path>
            </a:pathLst>
          </a:custGeom>
          <a:noFill/>
          <a:ln w="63500" cap="flat" cmpd="sng" algn="ctr">
            <a:solidFill>
              <a:srgbClr val="C0504D">
                <a:lumMod val="60000"/>
                <a:lumOff val="4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Oval 34"/>
          <p:cNvSpPr/>
          <p:nvPr/>
        </p:nvSpPr>
        <p:spPr>
          <a:xfrm rot="5400000">
            <a:off x="8243895" y="4626446"/>
            <a:ext cx="577600" cy="555520"/>
          </a:xfrm>
          <a:prstGeom prst="ellipse">
            <a:avLst/>
          </a:prstGeom>
          <a:gradFill flip="none" rotWithShape="1">
            <a:gsLst>
              <a:gs pos="14000">
                <a:srgbClr val="201B9C"/>
              </a:gs>
              <a:gs pos="54000">
                <a:srgbClr val="3366FF"/>
              </a:gs>
              <a:gs pos="97000">
                <a:srgbClr val="201B9C"/>
              </a:gs>
            </a:gsLst>
            <a:lin ang="16200000" scaled="0"/>
            <a:tileRect/>
          </a:gradFill>
          <a:ln w="9525" cap="flat" cmpd="sng" algn="ctr">
            <a:noFill/>
            <a:prstDash val="solid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Oval 35"/>
          <p:cNvSpPr/>
          <p:nvPr/>
        </p:nvSpPr>
        <p:spPr>
          <a:xfrm rot="5400000">
            <a:off x="7957288" y="4626446"/>
            <a:ext cx="577600" cy="555520"/>
          </a:xfrm>
          <a:prstGeom prst="ellipse">
            <a:avLst/>
          </a:prstGeom>
          <a:solidFill>
            <a:sysClr val="window" lastClr="FFFFFF"/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Oval 36"/>
          <p:cNvSpPr/>
          <p:nvPr/>
        </p:nvSpPr>
        <p:spPr>
          <a:xfrm rot="5400000">
            <a:off x="8434820" y="4490288"/>
            <a:ext cx="161177" cy="411411"/>
          </a:xfrm>
          <a:prstGeom prst="ellipse">
            <a:avLst/>
          </a:prstGeom>
          <a:solidFill>
            <a:srgbClr val="3366FF"/>
          </a:solidFill>
          <a:ln w="6350" cap="flat" cmpd="sng" algn="ctr">
            <a:solidFill>
              <a:srgbClr val="0000FF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Oval 37"/>
          <p:cNvSpPr/>
          <p:nvPr/>
        </p:nvSpPr>
        <p:spPr>
          <a:xfrm rot="5400000">
            <a:off x="8434820" y="4906711"/>
            <a:ext cx="161177" cy="411411"/>
          </a:xfrm>
          <a:prstGeom prst="ellipse">
            <a:avLst/>
          </a:prstGeom>
          <a:solidFill>
            <a:srgbClr val="3366FF"/>
          </a:solidFill>
          <a:ln w="6350" cap="flat" cmpd="sng" algn="ctr">
            <a:solidFill>
              <a:srgbClr val="0000FF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902293" y="4979991"/>
            <a:ext cx="8560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SERCA</a:t>
            </a:r>
          </a:p>
        </p:txBody>
      </p:sp>
      <p:sp>
        <p:nvSpPr>
          <p:cNvPr id="40" name="Freeform 39"/>
          <p:cNvSpPr/>
          <p:nvPr/>
        </p:nvSpPr>
        <p:spPr>
          <a:xfrm>
            <a:off x="3968313" y="2599459"/>
            <a:ext cx="4089478" cy="259127"/>
          </a:xfrm>
          <a:custGeom>
            <a:avLst/>
            <a:gdLst>
              <a:gd name="connsiteX0" fmla="*/ 0 w 2587924"/>
              <a:gd name="connsiteY0" fmla="*/ 17253 h 163982"/>
              <a:gd name="connsiteX1" fmla="*/ 1181819 w 2587924"/>
              <a:gd name="connsiteY1" fmla="*/ 163902 h 163982"/>
              <a:gd name="connsiteX2" fmla="*/ 2587924 w 2587924"/>
              <a:gd name="connsiteY2" fmla="*/ 0 h 163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87924" h="163982">
                <a:moveTo>
                  <a:pt x="0" y="17253"/>
                </a:moveTo>
                <a:cubicBezTo>
                  <a:pt x="375249" y="92015"/>
                  <a:pt x="750498" y="166777"/>
                  <a:pt x="1181819" y="163902"/>
                </a:cubicBezTo>
                <a:cubicBezTo>
                  <a:pt x="1613140" y="161027"/>
                  <a:pt x="2100532" y="80513"/>
                  <a:pt x="2587924" y="0"/>
                </a:cubicBezTo>
              </a:path>
            </a:pathLst>
          </a:custGeom>
          <a:noFill/>
          <a:ln w="63500">
            <a:solidFill>
              <a:srgbClr val="D996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1" name="Straight Arrow Connector 40"/>
          <p:cNvCxnSpPr/>
          <p:nvPr/>
        </p:nvCxnSpPr>
        <p:spPr>
          <a:xfrm>
            <a:off x="5765863" y="2438400"/>
            <a:ext cx="0" cy="290622"/>
          </a:xfrm>
          <a:prstGeom prst="straightConnector1">
            <a:avLst/>
          </a:prstGeom>
          <a:ln w="5397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6116630" y="2438400"/>
            <a:ext cx="0" cy="290622"/>
          </a:xfrm>
          <a:prstGeom prst="straightConnector1">
            <a:avLst/>
          </a:prstGeom>
          <a:ln w="53975">
            <a:solidFill>
              <a:schemeClr val="accent2">
                <a:lumMod val="7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Oval 42"/>
          <p:cNvSpPr/>
          <p:nvPr/>
        </p:nvSpPr>
        <p:spPr>
          <a:xfrm>
            <a:off x="6876443" y="3779327"/>
            <a:ext cx="499495" cy="499495"/>
          </a:xfrm>
          <a:prstGeom prst="ellipse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IP</a:t>
            </a:r>
            <a:r>
              <a:rPr lang="en-US" sz="2000" b="1" baseline="-25000" dirty="0" smtClean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en-US" sz="2000" b="1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Oval 43"/>
          <p:cNvSpPr/>
          <p:nvPr/>
        </p:nvSpPr>
        <p:spPr>
          <a:xfrm>
            <a:off x="2188032" y="5030548"/>
            <a:ext cx="577980" cy="57798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n-US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Ca</a:t>
            </a:r>
            <a:r>
              <a:rPr lang="en-US" sz="1400" b="1" baseline="30000" dirty="0" smtClean="0">
                <a:latin typeface="Arial" panose="020B0604020202020204" pitchFamily="34" charset="0"/>
                <a:cs typeface="Arial" panose="020B0604020202020204" pitchFamily="34" charset="0"/>
              </a:rPr>
              <a:t>2+</a:t>
            </a:r>
            <a:endParaRPr lang="en-US" sz="1400" b="1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Oval 44"/>
          <p:cNvSpPr/>
          <p:nvPr/>
        </p:nvSpPr>
        <p:spPr>
          <a:xfrm>
            <a:off x="9000848" y="5117759"/>
            <a:ext cx="577980" cy="57798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n-US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Ca</a:t>
            </a:r>
            <a:r>
              <a:rPr lang="en-US" sz="1400" b="1" baseline="30000" dirty="0" smtClean="0">
                <a:latin typeface="Arial" panose="020B0604020202020204" pitchFamily="34" charset="0"/>
                <a:cs typeface="Arial" panose="020B0604020202020204" pitchFamily="34" charset="0"/>
              </a:rPr>
              <a:t>2+</a:t>
            </a:r>
            <a:endParaRPr lang="en-US" sz="1400" b="1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7530070" y="5164488"/>
            <a:ext cx="10598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Gap Junction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/>
              <p:cNvSpPr txBox="1"/>
              <p:nvPr/>
            </p:nvSpPr>
            <p:spPr>
              <a:xfrm>
                <a:off x="5953500" y="5576706"/>
                <a:ext cx="553806" cy="2822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𝐸𝑅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2+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7" name="TextBox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3500" y="5576706"/>
                <a:ext cx="553806" cy="282257"/>
              </a:xfrm>
              <a:prstGeom prst="rect">
                <a:avLst/>
              </a:prstGeom>
              <a:blipFill rotWithShape="0">
                <a:blip r:embed="rId2"/>
                <a:stretch>
                  <a:fillRect l="-10000" t="-2174" r="-3333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Freeform 47"/>
          <p:cNvSpPr/>
          <p:nvPr/>
        </p:nvSpPr>
        <p:spPr>
          <a:xfrm>
            <a:off x="6416040" y="4556760"/>
            <a:ext cx="354512" cy="1158240"/>
          </a:xfrm>
          <a:custGeom>
            <a:avLst/>
            <a:gdLst>
              <a:gd name="connsiteX0" fmla="*/ 160020 w 354512"/>
              <a:gd name="connsiteY0" fmla="*/ 1158240 h 1158240"/>
              <a:gd name="connsiteX1" fmla="*/ 327660 w 354512"/>
              <a:gd name="connsiteY1" fmla="*/ 1036320 h 1158240"/>
              <a:gd name="connsiteX2" fmla="*/ 320040 w 354512"/>
              <a:gd name="connsiteY2" fmla="*/ 434340 h 1158240"/>
              <a:gd name="connsiteX3" fmla="*/ 0 w 354512"/>
              <a:gd name="connsiteY3" fmla="*/ 0 h 1158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4512" h="1158240">
                <a:moveTo>
                  <a:pt x="160020" y="1158240"/>
                </a:moveTo>
                <a:cubicBezTo>
                  <a:pt x="230505" y="1157605"/>
                  <a:pt x="300990" y="1156970"/>
                  <a:pt x="327660" y="1036320"/>
                </a:cubicBezTo>
                <a:cubicBezTo>
                  <a:pt x="354330" y="915670"/>
                  <a:pt x="374650" y="607060"/>
                  <a:pt x="320040" y="434340"/>
                </a:cubicBezTo>
                <a:cubicBezTo>
                  <a:pt x="265430" y="261620"/>
                  <a:pt x="132715" y="130810"/>
                  <a:pt x="0" y="0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Freeform 48"/>
          <p:cNvSpPr/>
          <p:nvPr/>
        </p:nvSpPr>
        <p:spPr>
          <a:xfrm>
            <a:off x="5796237" y="4648200"/>
            <a:ext cx="139743" cy="1089660"/>
          </a:xfrm>
          <a:custGeom>
            <a:avLst/>
            <a:gdLst>
              <a:gd name="connsiteX0" fmla="*/ 109263 w 139743"/>
              <a:gd name="connsiteY0" fmla="*/ 0 h 1089660"/>
              <a:gd name="connsiteX1" fmla="*/ 10203 w 139743"/>
              <a:gd name="connsiteY1" fmla="*/ 350520 h 1089660"/>
              <a:gd name="connsiteX2" fmla="*/ 17823 w 139743"/>
              <a:gd name="connsiteY2" fmla="*/ 929640 h 1089660"/>
              <a:gd name="connsiteX3" fmla="*/ 139743 w 139743"/>
              <a:gd name="connsiteY3" fmla="*/ 1089660 h 108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9743" h="1089660">
                <a:moveTo>
                  <a:pt x="109263" y="0"/>
                </a:moveTo>
                <a:cubicBezTo>
                  <a:pt x="67353" y="97790"/>
                  <a:pt x="25443" y="195580"/>
                  <a:pt x="10203" y="350520"/>
                </a:cubicBezTo>
                <a:cubicBezTo>
                  <a:pt x="-5037" y="505460"/>
                  <a:pt x="-3767" y="806450"/>
                  <a:pt x="17823" y="929640"/>
                </a:cubicBezTo>
                <a:cubicBezTo>
                  <a:pt x="39413" y="1052830"/>
                  <a:pt x="139743" y="1089660"/>
                  <a:pt x="139743" y="1089660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/>
          <p:cNvSpPr txBox="1"/>
          <p:nvPr/>
        </p:nvSpPr>
        <p:spPr>
          <a:xfrm>
            <a:off x="6566551" y="4558056"/>
            <a:ext cx="436338" cy="338554"/>
          </a:xfrm>
          <a:prstGeom prst="rect">
            <a:avLst/>
          </a:prstGeom>
          <a:solidFill>
            <a:schemeClr val="tx1">
              <a:alpha val="2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(1)</a:t>
            </a:r>
            <a:endParaRPr lang="en-US" sz="1600" b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Oval 50"/>
          <p:cNvSpPr/>
          <p:nvPr/>
        </p:nvSpPr>
        <p:spPr>
          <a:xfrm>
            <a:off x="4330385" y="1776177"/>
            <a:ext cx="577980" cy="57798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n-US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Ca</a:t>
            </a:r>
            <a:r>
              <a:rPr lang="en-US" sz="1400" b="1" baseline="30000" dirty="0" smtClean="0">
                <a:latin typeface="Arial" panose="020B0604020202020204" pitchFamily="34" charset="0"/>
                <a:cs typeface="Arial" panose="020B0604020202020204" pitchFamily="34" charset="0"/>
              </a:rPr>
              <a:t>2+</a:t>
            </a:r>
            <a:endParaRPr lang="en-US" sz="1400" b="1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Freeform 51"/>
          <p:cNvSpPr/>
          <p:nvPr/>
        </p:nvSpPr>
        <p:spPr>
          <a:xfrm>
            <a:off x="4518660" y="2438400"/>
            <a:ext cx="1203960" cy="1790700"/>
          </a:xfrm>
          <a:custGeom>
            <a:avLst/>
            <a:gdLst>
              <a:gd name="connsiteX0" fmla="*/ 0 w 1203960"/>
              <a:gd name="connsiteY0" fmla="*/ 0 h 1790700"/>
              <a:gd name="connsiteX1" fmla="*/ 30480 w 1203960"/>
              <a:gd name="connsiteY1" fmla="*/ 640080 h 1790700"/>
              <a:gd name="connsiteX2" fmla="*/ 121920 w 1203960"/>
              <a:gd name="connsiteY2" fmla="*/ 1135380 h 1790700"/>
              <a:gd name="connsiteX3" fmla="*/ 373380 w 1203960"/>
              <a:gd name="connsiteY3" fmla="*/ 1394460 h 1790700"/>
              <a:gd name="connsiteX4" fmla="*/ 1203960 w 1203960"/>
              <a:gd name="connsiteY4" fmla="*/ 1790700 h 1790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3960" h="1790700">
                <a:moveTo>
                  <a:pt x="0" y="0"/>
                </a:moveTo>
                <a:cubicBezTo>
                  <a:pt x="5080" y="225425"/>
                  <a:pt x="10160" y="450850"/>
                  <a:pt x="30480" y="640080"/>
                </a:cubicBezTo>
                <a:cubicBezTo>
                  <a:pt x="50800" y="829310"/>
                  <a:pt x="64770" y="1009650"/>
                  <a:pt x="121920" y="1135380"/>
                </a:cubicBezTo>
                <a:cubicBezTo>
                  <a:pt x="179070" y="1261110"/>
                  <a:pt x="193040" y="1285240"/>
                  <a:pt x="373380" y="1394460"/>
                </a:cubicBezTo>
                <a:cubicBezTo>
                  <a:pt x="553720" y="1503680"/>
                  <a:pt x="878840" y="1647190"/>
                  <a:pt x="1203960" y="1790700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/>
          <p:cNvSpPr txBox="1"/>
          <p:nvPr/>
        </p:nvSpPr>
        <p:spPr>
          <a:xfrm>
            <a:off x="4536232" y="3076279"/>
            <a:ext cx="436338" cy="338554"/>
          </a:xfrm>
          <a:prstGeom prst="rect">
            <a:avLst/>
          </a:prstGeom>
          <a:solidFill>
            <a:schemeClr val="tx1">
              <a:alpha val="2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(2)</a:t>
            </a:r>
            <a:endParaRPr lang="en-US" sz="1600" b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4" name="Group 53"/>
          <p:cNvGrpSpPr/>
          <p:nvPr/>
        </p:nvGrpSpPr>
        <p:grpSpPr>
          <a:xfrm>
            <a:off x="4927587" y="2683669"/>
            <a:ext cx="270860" cy="253209"/>
            <a:chOff x="4502367" y="4415989"/>
            <a:chExt cx="270860" cy="253209"/>
          </a:xfrm>
        </p:grpSpPr>
        <p:sp>
          <p:nvSpPr>
            <p:cNvPr id="55" name="Process 104"/>
            <p:cNvSpPr/>
            <p:nvPr/>
          </p:nvSpPr>
          <p:spPr>
            <a:xfrm>
              <a:off x="4538687" y="4415989"/>
              <a:ext cx="198420" cy="253209"/>
            </a:xfrm>
            <a:prstGeom prst="flowChartProcess">
              <a:avLst/>
            </a:prstGeom>
            <a:gradFill rotWithShape="1">
              <a:gsLst>
                <a:gs pos="20000">
                  <a:schemeClr val="accent2"/>
                </a:gs>
                <a:gs pos="79000">
                  <a:schemeClr val="accent2"/>
                </a:gs>
                <a:gs pos="51000">
                  <a:schemeClr val="accent2">
                    <a:lumMod val="40000"/>
                    <a:lumOff val="60000"/>
                  </a:schemeClr>
                </a:gs>
              </a:gsLst>
              <a:lin ang="10800000" scaled="0"/>
            </a:gradFill>
            <a:ln w="6350" cap="flat" cmpd="sng" algn="ctr">
              <a:solidFill>
                <a:sysClr val="windowText" lastClr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6" name="Process 105"/>
            <p:cNvSpPr/>
            <p:nvPr/>
          </p:nvSpPr>
          <p:spPr>
            <a:xfrm flipH="1">
              <a:off x="4700981" y="4415989"/>
              <a:ext cx="72246" cy="253209"/>
            </a:xfrm>
            <a:prstGeom prst="flowChartProcess">
              <a:avLst/>
            </a:prstGeom>
            <a:solidFill>
              <a:schemeClr val="accent2"/>
            </a:solidFill>
            <a:ln w="6350" cap="flat" cmpd="sng" algn="ctr">
              <a:solidFill>
                <a:sysClr val="windowText" lastClr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7" name="Process 106"/>
            <p:cNvSpPr/>
            <p:nvPr/>
          </p:nvSpPr>
          <p:spPr>
            <a:xfrm>
              <a:off x="4502367" y="4415989"/>
              <a:ext cx="72638" cy="253209"/>
            </a:xfrm>
            <a:prstGeom prst="flowChartProcess">
              <a:avLst/>
            </a:prstGeom>
            <a:solidFill>
              <a:schemeClr val="accent2"/>
            </a:solidFill>
            <a:ln w="6350" cap="flat" cmpd="sng" algn="ctr">
              <a:solidFill>
                <a:sysClr val="windowText" lastClr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58" name="TextBox 57"/>
          <p:cNvSpPr txBox="1"/>
          <p:nvPr/>
        </p:nvSpPr>
        <p:spPr>
          <a:xfrm>
            <a:off x="5366417" y="1905851"/>
            <a:ext cx="12064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Mechanical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kern="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Stimulation</a:t>
            </a:r>
            <a:endParaRPr kumimoji="0" lang="en-US" sz="140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9" name="Freeform 58"/>
          <p:cNvSpPr/>
          <p:nvPr/>
        </p:nvSpPr>
        <p:spPr>
          <a:xfrm>
            <a:off x="5212080" y="2352040"/>
            <a:ext cx="228600" cy="248920"/>
          </a:xfrm>
          <a:custGeom>
            <a:avLst/>
            <a:gdLst>
              <a:gd name="connsiteX0" fmla="*/ 228600 w 228600"/>
              <a:gd name="connsiteY0" fmla="*/ 0 h 248920"/>
              <a:gd name="connsiteX1" fmla="*/ 142240 w 228600"/>
              <a:gd name="connsiteY1" fmla="*/ 81280 h 248920"/>
              <a:gd name="connsiteX2" fmla="*/ 35560 w 228600"/>
              <a:gd name="connsiteY2" fmla="*/ 203200 h 248920"/>
              <a:gd name="connsiteX3" fmla="*/ 0 w 228600"/>
              <a:gd name="connsiteY3" fmla="*/ 248920 h 248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8600" h="248920">
                <a:moveTo>
                  <a:pt x="228600" y="0"/>
                </a:moveTo>
                <a:cubicBezTo>
                  <a:pt x="201506" y="23706"/>
                  <a:pt x="174413" y="47413"/>
                  <a:pt x="142240" y="81280"/>
                </a:cubicBezTo>
                <a:cubicBezTo>
                  <a:pt x="110067" y="115147"/>
                  <a:pt x="59267" y="175260"/>
                  <a:pt x="35560" y="203200"/>
                </a:cubicBezTo>
                <a:cubicBezTo>
                  <a:pt x="11853" y="231140"/>
                  <a:pt x="0" y="248920"/>
                  <a:pt x="0" y="248920"/>
                </a:cubicBezTo>
              </a:path>
            </a:pathLst>
          </a:custGeom>
          <a:noFill/>
          <a:ln w="25400">
            <a:solidFill>
              <a:schemeClr val="tx1"/>
            </a:solidFill>
            <a:prstDash val="sysDash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5164518" y="2490345"/>
            <a:ext cx="2191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5444121" y="3624954"/>
            <a:ext cx="436338" cy="338554"/>
          </a:xfrm>
          <a:prstGeom prst="rect">
            <a:avLst/>
          </a:prstGeom>
          <a:solidFill>
            <a:schemeClr val="tx1">
              <a:alpha val="2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(3)</a:t>
            </a:r>
            <a:endParaRPr lang="en-US" sz="1600" b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5056427" y="2855435"/>
            <a:ext cx="8993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TRPN Channel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5423800" y="5379121"/>
            <a:ext cx="436338" cy="338554"/>
          </a:xfrm>
          <a:prstGeom prst="rect">
            <a:avLst/>
          </a:prstGeom>
          <a:solidFill>
            <a:schemeClr val="tx1">
              <a:alpha val="2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(5)</a:t>
            </a:r>
            <a:endParaRPr lang="en-US" sz="1600" b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4" name="Freeform 63"/>
          <p:cNvSpPr/>
          <p:nvPr/>
        </p:nvSpPr>
        <p:spPr>
          <a:xfrm>
            <a:off x="7364361" y="4277032"/>
            <a:ext cx="1734053" cy="579045"/>
          </a:xfrm>
          <a:custGeom>
            <a:avLst/>
            <a:gdLst>
              <a:gd name="connsiteX0" fmla="*/ 0 w 1734053"/>
              <a:gd name="connsiteY0" fmla="*/ 0 h 579045"/>
              <a:gd name="connsiteX1" fmla="*/ 265471 w 1734053"/>
              <a:gd name="connsiteY1" fmla="*/ 383458 h 579045"/>
              <a:gd name="connsiteX2" fmla="*/ 747252 w 1734053"/>
              <a:gd name="connsiteY2" fmla="*/ 570271 h 579045"/>
              <a:gd name="connsiteX3" fmla="*/ 1582994 w 1734053"/>
              <a:gd name="connsiteY3" fmla="*/ 540774 h 579045"/>
              <a:gd name="connsiteX4" fmla="*/ 1730478 w 1734053"/>
              <a:gd name="connsiteY4" fmla="*/ 471949 h 579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34053" h="579045">
                <a:moveTo>
                  <a:pt x="0" y="0"/>
                </a:moveTo>
                <a:cubicBezTo>
                  <a:pt x="70464" y="144206"/>
                  <a:pt x="140929" y="288413"/>
                  <a:pt x="265471" y="383458"/>
                </a:cubicBezTo>
                <a:cubicBezTo>
                  <a:pt x="390013" y="478503"/>
                  <a:pt x="527665" y="544052"/>
                  <a:pt x="747252" y="570271"/>
                </a:cubicBezTo>
                <a:cubicBezTo>
                  <a:pt x="966839" y="596490"/>
                  <a:pt x="1419123" y="557161"/>
                  <a:pt x="1582994" y="540774"/>
                </a:cubicBezTo>
                <a:cubicBezTo>
                  <a:pt x="1746865" y="524387"/>
                  <a:pt x="1738671" y="498168"/>
                  <a:pt x="1730478" y="471949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64"/>
          <p:cNvSpPr txBox="1"/>
          <p:nvPr/>
        </p:nvSpPr>
        <p:spPr>
          <a:xfrm>
            <a:off x="7682642" y="4770210"/>
            <a:ext cx="436338" cy="338554"/>
          </a:xfrm>
          <a:prstGeom prst="rect">
            <a:avLst/>
          </a:prstGeom>
          <a:solidFill>
            <a:schemeClr val="tx1">
              <a:alpha val="2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(7)</a:t>
            </a:r>
            <a:endParaRPr lang="en-US" sz="1600" b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4028778" y="4824664"/>
            <a:ext cx="436338" cy="338554"/>
          </a:xfrm>
          <a:prstGeom prst="rect">
            <a:avLst/>
          </a:prstGeom>
          <a:solidFill>
            <a:schemeClr val="tx1">
              <a:alpha val="2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(6)</a:t>
            </a:r>
            <a:endParaRPr lang="en-US" sz="1600" b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7" name="Freeform 66"/>
          <p:cNvSpPr/>
          <p:nvPr/>
        </p:nvSpPr>
        <p:spPr>
          <a:xfrm>
            <a:off x="2281084" y="4454013"/>
            <a:ext cx="3451122" cy="570271"/>
          </a:xfrm>
          <a:custGeom>
            <a:avLst/>
            <a:gdLst>
              <a:gd name="connsiteX0" fmla="*/ 3451122 w 3451122"/>
              <a:gd name="connsiteY0" fmla="*/ 0 h 570271"/>
              <a:gd name="connsiteX1" fmla="*/ 2743200 w 3451122"/>
              <a:gd name="connsiteY1" fmla="*/ 324464 h 570271"/>
              <a:gd name="connsiteX2" fmla="*/ 678426 w 3451122"/>
              <a:gd name="connsiteY2" fmla="*/ 403122 h 570271"/>
              <a:gd name="connsiteX3" fmla="*/ 0 w 3451122"/>
              <a:gd name="connsiteY3" fmla="*/ 570271 h 570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51122" h="570271">
                <a:moveTo>
                  <a:pt x="3451122" y="0"/>
                </a:moveTo>
                <a:cubicBezTo>
                  <a:pt x="3328219" y="128638"/>
                  <a:pt x="3205316" y="257277"/>
                  <a:pt x="2743200" y="324464"/>
                </a:cubicBezTo>
                <a:cubicBezTo>
                  <a:pt x="2281084" y="391651"/>
                  <a:pt x="1135626" y="362154"/>
                  <a:pt x="678426" y="403122"/>
                </a:cubicBezTo>
                <a:cubicBezTo>
                  <a:pt x="221226" y="444090"/>
                  <a:pt x="110613" y="507180"/>
                  <a:pt x="0" y="570271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Freeform 67"/>
          <p:cNvSpPr/>
          <p:nvPr/>
        </p:nvSpPr>
        <p:spPr>
          <a:xfrm>
            <a:off x="6325495" y="4624905"/>
            <a:ext cx="248039" cy="504216"/>
          </a:xfrm>
          <a:custGeom>
            <a:avLst/>
            <a:gdLst>
              <a:gd name="connsiteX0" fmla="*/ 0 w 314632"/>
              <a:gd name="connsiteY0" fmla="*/ 0 h 521110"/>
              <a:gd name="connsiteX1" fmla="*/ 127819 w 314632"/>
              <a:gd name="connsiteY1" fmla="*/ 383458 h 521110"/>
              <a:gd name="connsiteX2" fmla="*/ 314632 w 314632"/>
              <a:gd name="connsiteY2" fmla="*/ 521110 h 521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4632" h="521110">
                <a:moveTo>
                  <a:pt x="0" y="0"/>
                </a:moveTo>
                <a:cubicBezTo>
                  <a:pt x="37690" y="148303"/>
                  <a:pt x="75380" y="296606"/>
                  <a:pt x="127819" y="383458"/>
                </a:cubicBezTo>
                <a:cubicBezTo>
                  <a:pt x="180258" y="470310"/>
                  <a:pt x="247445" y="495710"/>
                  <a:pt x="314632" y="521110"/>
                </a:cubicBezTo>
              </a:path>
            </a:pathLst>
          </a:custGeom>
          <a:noFill/>
          <a:ln w="25400">
            <a:solidFill>
              <a:schemeClr val="tx1"/>
            </a:solidFill>
            <a:prstDash val="sysDash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TextBox 68"/>
          <p:cNvSpPr txBox="1"/>
          <p:nvPr/>
        </p:nvSpPr>
        <p:spPr>
          <a:xfrm>
            <a:off x="6433754" y="4878752"/>
            <a:ext cx="2191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6733705" y="4834271"/>
            <a:ext cx="2191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</a:p>
        </p:txBody>
      </p:sp>
      <p:sp>
        <p:nvSpPr>
          <p:cNvPr id="71" name="Freeform 70"/>
          <p:cNvSpPr/>
          <p:nvPr/>
        </p:nvSpPr>
        <p:spPr>
          <a:xfrm>
            <a:off x="4350115" y="2418735"/>
            <a:ext cx="1372259" cy="1907459"/>
          </a:xfrm>
          <a:custGeom>
            <a:avLst/>
            <a:gdLst>
              <a:gd name="connsiteX0" fmla="*/ 1372259 w 1372259"/>
              <a:gd name="connsiteY0" fmla="*/ 1907459 h 1907459"/>
              <a:gd name="connsiteX1" fmla="*/ 162891 w 1372259"/>
              <a:gd name="connsiteY1" fmla="*/ 1445342 h 1907459"/>
              <a:gd name="connsiteX2" fmla="*/ 44904 w 1372259"/>
              <a:gd name="connsiteY2" fmla="*/ 0 h 19074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72259" h="1907459">
                <a:moveTo>
                  <a:pt x="1372259" y="1907459"/>
                </a:moveTo>
                <a:cubicBezTo>
                  <a:pt x="878188" y="1835355"/>
                  <a:pt x="384117" y="1763252"/>
                  <a:pt x="162891" y="1445342"/>
                </a:cubicBezTo>
                <a:cubicBezTo>
                  <a:pt x="-58335" y="1127432"/>
                  <a:pt x="-6716" y="563716"/>
                  <a:pt x="44904" y="0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TextBox 71"/>
          <p:cNvSpPr txBox="1"/>
          <p:nvPr/>
        </p:nvSpPr>
        <p:spPr>
          <a:xfrm>
            <a:off x="4433524" y="4014519"/>
            <a:ext cx="436338" cy="338554"/>
          </a:xfrm>
          <a:prstGeom prst="rect">
            <a:avLst/>
          </a:prstGeom>
          <a:solidFill>
            <a:schemeClr val="tx1">
              <a:alpha val="2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(4)</a:t>
            </a:r>
            <a:endParaRPr lang="en-US" sz="1600" b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3" name="Oval 72"/>
          <p:cNvSpPr/>
          <p:nvPr/>
        </p:nvSpPr>
        <p:spPr>
          <a:xfrm>
            <a:off x="6670081" y="2371488"/>
            <a:ext cx="742902" cy="74290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n-US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PLC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el-GR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γ</a:t>
            </a:r>
            <a:endParaRPr lang="en-US" sz="1400" b="1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4" name="Oval 73"/>
          <p:cNvSpPr/>
          <p:nvPr/>
        </p:nvSpPr>
        <p:spPr>
          <a:xfrm>
            <a:off x="9097062" y="4258132"/>
            <a:ext cx="499495" cy="499495"/>
          </a:xfrm>
          <a:prstGeom prst="ellipse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IP</a:t>
            </a:r>
            <a:r>
              <a:rPr lang="en-US" sz="2000" b="1" baseline="-25000" dirty="0" smtClean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en-US" sz="2000" b="1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5" name="Oval 74"/>
          <p:cNvSpPr/>
          <p:nvPr/>
        </p:nvSpPr>
        <p:spPr>
          <a:xfrm>
            <a:off x="2515855" y="4021959"/>
            <a:ext cx="499495" cy="499495"/>
          </a:xfrm>
          <a:prstGeom prst="ellipse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IP</a:t>
            </a:r>
            <a:r>
              <a:rPr lang="en-US" sz="2000" b="1" baseline="-25000" dirty="0" smtClean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en-US" sz="2000" b="1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6" name="Freeform 75"/>
          <p:cNvSpPr/>
          <p:nvPr/>
        </p:nvSpPr>
        <p:spPr>
          <a:xfrm>
            <a:off x="7007359" y="2920181"/>
            <a:ext cx="622473" cy="825909"/>
          </a:xfrm>
          <a:custGeom>
            <a:avLst/>
            <a:gdLst>
              <a:gd name="connsiteX0" fmla="*/ 622473 w 622473"/>
              <a:gd name="connsiteY0" fmla="*/ 0 h 825909"/>
              <a:gd name="connsiteX1" fmla="*/ 258680 w 622473"/>
              <a:gd name="connsiteY1" fmla="*/ 117987 h 825909"/>
              <a:gd name="connsiteX2" fmla="*/ 22706 w 622473"/>
              <a:gd name="connsiteY2" fmla="*/ 373625 h 825909"/>
              <a:gd name="connsiteX3" fmla="*/ 22706 w 622473"/>
              <a:gd name="connsiteY3" fmla="*/ 825909 h 825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2473" h="825909">
                <a:moveTo>
                  <a:pt x="622473" y="0"/>
                </a:moveTo>
                <a:cubicBezTo>
                  <a:pt x="490557" y="27858"/>
                  <a:pt x="358641" y="55716"/>
                  <a:pt x="258680" y="117987"/>
                </a:cubicBezTo>
                <a:cubicBezTo>
                  <a:pt x="158719" y="180258"/>
                  <a:pt x="62035" y="255638"/>
                  <a:pt x="22706" y="373625"/>
                </a:cubicBezTo>
                <a:cubicBezTo>
                  <a:pt x="-16623" y="491612"/>
                  <a:pt x="3041" y="658760"/>
                  <a:pt x="22706" y="825909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Freeform 76"/>
          <p:cNvSpPr/>
          <p:nvPr/>
        </p:nvSpPr>
        <p:spPr>
          <a:xfrm>
            <a:off x="6063570" y="4689987"/>
            <a:ext cx="474882" cy="511278"/>
          </a:xfrm>
          <a:custGeom>
            <a:avLst/>
            <a:gdLst>
              <a:gd name="connsiteX0" fmla="*/ 2933 w 474882"/>
              <a:gd name="connsiteY0" fmla="*/ 0 h 538860"/>
              <a:gd name="connsiteX1" fmla="*/ 22598 w 474882"/>
              <a:gd name="connsiteY1" fmla="*/ 304800 h 538860"/>
              <a:gd name="connsiteX2" fmla="*/ 170082 w 474882"/>
              <a:gd name="connsiteY2" fmla="*/ 511278 h 538860"/>
              <a:gd name="connsiteX3" fmla="*/ 474882 w 474882"/>
              <a:gd name="connsiteY3" fmla="*/ 530942 h 538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4882" h="538860">
                <a:moveTo>
                  <a:pt x="2933" y="0"/>
                </a:moveTo>
                <a:cubicBezTo>
                  <a:pt x="-1164" y="109793"/>
                  <a:pt x="-5260" y="219587"/>
                  <a:pt x="22598" y="304800"/>
                </a:cubicBezTo>
                <a:cubicBezTo>
                  <a:pt x="50456" y="390013"/>
                  <a:pt x="94701" y="473588"/>
                  <a:pt x="170082" y="511278"/>
                </a:cubicBezTo>
                <a:cubicBezTo>
                  <a:pt x="245463" y="548968"/>
                  <a:pt x="360172" y="539955"/>
                  <a:pt x="474882" y="530942"/>
                </a:cubicBezTo>
              </a:path>
            </a:pathLst>
          </a:custGeom>
          <a:noFill/>
          <a:ln w="25400">
            <a:solidFill>
              <a:schemeClr val="tx1"/>
            </a:solidFill>
            <a:prstDash val="sysDash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extBox 77"/>
          <p:cNvSpPr txBox="1"/>
          <p:nvPr/>
        </p:nvSpPr>
        <p:spPr>
          <a:xfrm>
            <a:off x="6279606" y="4973900"/>
            <a:ext cx="3012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5883675" y="4787902"/>
            <a:ext cx="436338" cy="338554"/>
          </a:xfrm>
          <a:prstGeom prst="rect">
            <a:avLst/>
          </a:prstGeom>
          <a:solidFill>
            <a:schemeClr val="tx1">
              <a:alpha val="2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(8)</a:t>
            </a:r>
            <a:endParaRPr lang="en-US" sz="1600" b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7036381" y="3159950"/>
            <a:ext cx="436338" cy="338554"/>
          </a:xfrm>
          <a:prstGeom prst="rect">
            <a:avLst/>
          </a:prstGeom>
          <a:solidFill>
            <a:schemeClr val="tx1">
              <a:alpha val="2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(9)</a:t>
            </a:r>
            <a:endParaRPr lang="en-US" sz="1600" b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2" name="Freeform 81"/>
          <p:cNvSpPr/>
          <p:nvPr/>
        </p:nvSpPr>
        <p:spPr>
          <a:xfrm>
            <a:off x="6926580" y="4335780"/>
            <a:ext cx="250597" cy="754380"/>
          </a:xfrm>
          <a:custGeom>
            <a:avLst/>
            <a:gdLst>
              <a:gd name="connsiteX0" fmla="*/ 228600 w 250597"/>
              <a:gd name="connsiteY0" fmla="*/ 0 h 754380"/>
              <a:gd name="connsiteX1" fmla="*/ 228600 w 250597"/>
              <a:gd name="connsiteY1" fmla="*/ 320040 h 754380"/>
              <a:gd name="connsiteX2" fmla="*/ 0 w 250597"/>
              <a:gd name="connsiteY2" fmla="*/ 754380 h 754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0597" h="754380">
                <a:moveTo>
                  <a:pt x="228600" y="0"/>
                </a:moveTo>
                <a:cubicBezTo>
                  <a:pt x="247650" y="97155"/>
                  <a:pt x="266700" y="194310"/>
                  <a:pt x="228600" y="320040"/>
                </a:cubicBezTo>
                <a:cubicBezTo>
                  <a:pt x="190500" y="445770"/>
                  <a:pt x="95250" y="600075"/>
                  <a:pt x="0" y="754380"/>
                </a:cubicBezTo>
              </a:path>
            </a:pathLst>
          </a:custGeom>
          <a:noFill/>
          <a:ln w="25400">
            <a:solidFill>
              <a:schemeClr val="tx1"/>
            </a:solidFill>
            <a:prstDash val="sysDash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Freeform 82"/>
          <p:cNvSpPr/>
          <p:nvPr/>
        </p:nvSpPr>
        <p:spPr>
          <a:xfrm>
            <a:off x="4907280" y="2339340"/>
            <a:ext cx="838200" cy="1805940"/>
          </a:xfrm>
          <a:custGeom>
            <a:avLst/>
            <a:gdLst>
              <a:gd name="connsiteX0" fmla="*/ 0 w 838200"/>
              <a:gd name="connsiteY0" fmla="*/ 0 h 1805940"/>
              <a:gd name="connsiteX1" fmla="*/ 144780 w 838200"/>
              <a:gd name="connsiteY1" fmla="*/ 205740 h 1805940"/>
              <a:gd name="connsiteX2" fmla="*/ 182880 w 838200"/>
              <a:gd name="connsiteY2" fmla="*/ 1074420 h 1805940"/>
              <a:gd name="connsiteX3" fmla="*/ 358140 w 838200"/>
              <a:gd name="connsiteY3" fmla="*/ 1569720 h 1805940"/>
              <a:gd name="connsiteX4" fmla="*/ 838200 w 838200"/>
              <a:gd name="connsiteY4" fmla="*/ 1805940 h 1805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8200" h="1805940">
                <a:moveTo>
                  <a:pt x="0" y="0"/>
                </a:moveTo>
                <a:cubicBezTo>
                  <a:pt x="57150" y="13335"/>
                  <a:pt x="114300" y="26670"/>
                  <a:pt x="144780" y="205740"/>
                </a:cubicBezTo>
                <a:cubicBezTo>
                  <a:pt x="175260" y="384810"/>
                  <a:pt x="147320" y="847090"/>
                  <a:pt x="182880" y="1074420"/>
                </a:cubicBezTo>
                <a:cubicBezTo>
                  <a:pt x="218440" y="1301750"/>
                  <a:pt x="248920" y="1447800"/>
                  <a:pt x="358140" y="1569720"/>
                </a:cubicBezTo>
                <a:cubicBezTo>
                  <a:pt x="467360" y="1691640"/>
                  <a:pt x="652780" y="1748790"/>
                  <a:pt x="838200" y="1805940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/>
          <p:cNvSpPr/>
          <p:nvPr/>
        </p:nvSpPr>
        <p:spPr>
          <a:xfrm>
            <a:off x="7634320" y="2287962"/>
            <a:ext cx="775383" cy="77538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PIP</a:t>
            </a:r>
            <a:r>
              <a:rPr lang="en-US" sz="2000" b="1" baseline="-25000" dirty="0" smtClean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sz="2000" b="1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5" name="Freeform 84"/>
          <p:cNvSpPr/>
          <p:nvPr/>
        </p:nvSpPr>
        <p:spPr>
          <a:xfrm>
            <a:off x="7775408" y="2935132"/>
            <a:ext cx="243840" cy="685800"/>
          </a:xfrm>
          <a:custGeom>
            <a:avLst/>
            <a:gdLst>
              <a:gd name="connsiteX0" fmla="*/ 121920 w 243840"/>
              <a:gd name="connsiteY0" fmla="*/ 0 h 685800"/>
              <a:gd name="connsiteX1" fmla="*/ 157480 w 243840"/>
              <a:gd name="connsiteY1" fmla="*/ 157480 h 685800"/>
              <a:gd name="connsiteX2" fmla="*/ 127000 w 243840"/>
              <a:gd name="connsiteY2" fmla="*/ 137160 h 685800"/>
              <a:gd name="connsiteX3" fmla="*/ 76200 w 243840"/>
              <a:gd name="connsiteY3" fmla="*/ 157480 h 685800"/>
              <a:gd name="connsiteX4" fmla="*/ 45720 w 243840"/>
              <a:gd name="connsiteY4" fmla="*/ 203200 h 685800"/>
              <a:gd name="connsiteX5" fmla="*/ 35560 w 243840"/>
              <a:gd name="connsiteY5" fmla="*/ 218440 h 685800"/>
              <a:gd name="connsiteX6" fmla="*/ 15240 w 243840"/>
              <a:gd name="connsiteY6" fmla="*/ 259080 h 685800"/>
              <a:gd name="connsiteX7" fmla="*/ 5080 w 243840"/>
              <a:gd name="connsiteY7" fmla="*/ 320040 h 685800"/>
              <a:gd name="connsiteX8" fmla="*/ 20320 w 243840"/>
              <a:gd name="connsiteY8" fmla="*/ 381000 h 685800"/>
              <a:gd name="connsiteX9" fmla="*/ 60960 w 243840"/>
              <a:gd name="connsiteY9" fmla="*/ 401320 h 685800"/>
              <a:gd name="connsiteX10" fmla="*/ 137160 w 243840"/>
              <a:gd name="connsiteY10" fmla="*/ 391160 h 685800"/>
              <a:gd name="connsiteX11" fmla="*/ 162560 w 243840"/>
              <a:gd name="connsiteY11" fmla="*/ 340360 h 685800"/>
              <a:gd name="connsiteX12" fmla="*/ 167640 w 243840"/>
              <a:gd name="connsiteY12" fmla="*/ 325120 h 685800"/>
              <a:gd name="connsiteX13" fmla="*/ 152400 w 243840"/>
              <a:gd name="connsiteY13" fmla="*/ 314960 h 685800"/>
              <a:gd name="connsiteX14" fmla="*/ 81280 w 243840"/>
              <a:gd name="connsiteY14" fmla="*/ 320040 h 685800"/>
              <a:gd name="connsiteX15" fmla="*/ 66040 w 243840"/>
              <a:gd name="connsiteY15" fmla="*/ 335280 h 685800"/>
              <a:gd name="connsiteX16" fmla="*/ 45720 w 243840"/>
              <a:gd name="connsiteY16" fmla="*/ 350520 h 685800"/>
              <a:gd name="connsiteX17" fmla="*/ 35560 w 243840"/>
              <a:gd name="connsiteY17" fmla="*/ 365760 h 685800"/>
              <a:gd name="connsiteX18" fmla="*/ 20320 w 243840"/>
              <a:gd name="connsiteY18" fmla="*/ 386080 h 685800"/>
              <a:gd name="connsiteX19" fmla="*/ 15240 w 243840"/>
              <a:gd name="connsiteY19" fmla="*/ 401320 h 685800"/>
              <a:gd name="connsiteX20" fmla="*/ 5080 w 243840"/>
              <a:gd name="connsiteY20" fmla="*/ 416560 h 685800"/>
              <a:gd name="connsiteX21" fmla="*/ 0 w 243840"/>
              <a:gd name="connsiteY21" fmla="*/ 436880 h 685800"/>
              <a:gd name="connsiteX22" fmla="*/ 5080 w 243840"/>
              <a:gd name="connsiteY22" fmla="*/ 492760 h 685800"/>
              <a:gd name="connsiteX23" fmla="*/ 40640 w 243840"/>
              <a:gd name="connsiteY23" fmla="*/ 533400 h 685800"/>
              <a:gd name="connsiteX24" fmla="*/ 60960 w 243840"/>
              <a:gd name="connsiteY24" fmla="*/ 543560 h 685800"/>
              <a:gd name="connsiteX25" fmla="*/ 116840 w 243840"/>
              <a:gd name="connsiteY25" fmla="*/ 574040 h 685800"/>
              <a:gd name="connsiteX26" fmla="*/ 172720 w 243840"/>
              <a:gd name="connsiteY26" fmla="*/ 589280 h 685800"/>
              <a:gd name="connsiteX27" fmla="*/ 238760 w 243840"/>
              <a:gd name="connsiteY27" fmla="*/ 568960 h 685800"/>
              <a:gd name="connsiteX28" fmla="*/ 243840 w 243840"/>
              <a:gd name="connsiteY28" fmla="*/ 548640 h 685800"/>
              <a:gd name="connsiteX29" fmla="*/ 238760 w 243840"/>
              <a:gd name="connsiteY29" fmla="*/ 513080 h 685800"/>
              <a:gd name="connsiteX30" fmla="*/ 218440 w 243840"/>
              <a:gd name="connsiteY30" fmla="*/ 508000 h 685800"/>
              <a:gd name="connsiteX31" fmla="*/ 157480 w 243840"/>
              <a:gd name="connsiteY31" fmla="*/ 513080 h 685800"/>
              <a:gd name="connsiteX32" fmla="*/ 127000 w 243840"/>
              <a:gd name="connsiteY32" fmla="*/ 533400 h 685800"/>
              <a:gd name="connsiteX33" fmla="*/ 96520 w 243840"/>
              <a:gd name="connsiteY33" fmla="*/ 563880 h 685800"/>
              <a:gd name="connsiteX34" fmla="*/ 91440 w 243840"/>
              <a:gd name="connsiteY34" fmla="*/ 584200 h 685800"/>
              <a:gd name="connsiteX35" fmla="*/ 81280 w 243840"/>
              <a:gd name="connsiteY35" fmla="*/ 599440 h 685800"/>
              <a:gd name="connsiteX36" fmla="*/ 76200 w 243840"/>
              <a:gd name="connsiteY36" fmla="*/ 614680 h 685800"/>
              <a:gd name="connsiteX37" fmla="*/ 81280 w 243840"/>
              <a:gd name="connsiteY37" fmla="*/ 650240 h 685800"/>
              <a:gd name="connsiteX38" fmla="*/ 106680 w 243840"/>
              <a:gd name="connsiteY38" fmla="*/ 675640 h 685800"/>
              <a:gd name="connsiteX39" fmla="*/ 111760 w 243840"/>
              <a:gd name="connsiteY39" fmla="*/ 685800 h 685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43840" h="685800">
                <a:moveTo>
                  <a:pt x="121920" y="0"/>
                </a:moveTo>
                <a:cubicBezTo>
                  <a:pt x="133773" y="52493"/>
                  <a:pt x="155488" y="103702"/>
                  <a:pt x="157480" y="157480"/>
                </a:cubicBezTo>
                <a:cubicBezTo>
                  <a:pt x="157932" y="169682"/>
                  <a:pt x="127000" y="137160"/>
                  <a:pt x="127000" y="137160"/>
                </a:cubicBezTo>
                <a:cubicBezTo>
                  <a:pt x="109595" y="142133"/>
                  <a:pt x="89799" y="143881"/>
                  <a:pt x="76200" y="157480"/>
                </a:cubicBezTo>
                <a:cubicBezTo>
                  <a:pt x="64927" y="168753"/>
                  <a:pt x="53781" y="190302"/>
                  <a:pt x="45720" y="203200"/>
                </a:cubicBezTo>
                <a:cubicBezTo>
                  <a:pt x="42484" y="208377"/>
                  <a:pt x="38290" y="212979"/>
                  <a:pt x="35560" y="218440"/>
                </a:cubicBezTo>
                <a:cubicBezTo>
                  <a:pt x="10705" y="268150"/>
                  <a:pt x="38779" y="223772"/>
                  <a:pt x="15240" y="259080"/>
                </a:cubicBezTo>
                <a:cubicBezTo>
                  <a:pt x="12356" y="273502"/>
                  <a:pt x="5080" y="307438"/>
                  <a:pt x="5080" y="320040"/>
                </a:cubicBezTo>
                <a:cubicBezTo>
                  <a:pt x="5080" y="336759"/>
                  <a:pt x="3945" y="366965"/>
                  <a:pt x="20320" y="381000"/>
                </a:cubicBezTo>
                <a:cubicBezTo>
                  <a:pt x="35588" y="394087"/>
                  <a:pt x="44338" y="395779"/>
                  <a:pt x="60960" y="401320"/>
                </a:cubicBezTo>
                <a:cubicBezTo>
                  <a:pt x="86360" y="397933"/>
                  <a:pt x="112145" y="396719"/>
                  <a:pt x="137160" y="391160"/>
                </a:cubicBezTo>
                <a:cubicBezTo>
                  <a:pt x="161553" y="385739"/>
                  <a:pt x="156557" y="358369"/>
                  <a:pt x="162560" y="340360"/>
                </a:cubicBezTo>
                <a:lnTo>
                  <a:pt x="167640" y="325120"/>
                </a:lnTo>
                <a:cubicBezTo>
                  <a:pt x="162560" y="321733"/>
                  <a:pt x="158495" y="315319"/>
                  <a:pt x="152400" y="314960"/>
                </a:cubicBezTo>
                <a:cubicBezTo>
                  <a:pt x="128674" y="313564"/>
                  <a:pt x="104415" y="314596"/>
                  <a:pt x="81280" y="320040"/>
                </a:cubicBezTo>
                <a:cubicBezTo>
                  <a:pt x="74287" y="321685"/>
                  <a:pt x="71495" y="330605"/>
                  <a:pt x="66040" y="335280"/>
                </a:cubicBezTo>
                <a:cubicBezTo>
                  <a:pt x="59612" y="340790"/>
                  <a:pt x="51707" y="344533"/>
                  <a:pt x="45720" y="350520"/>
                </a:cubicBezTo>
                <a:cubicBezTo>
                  <a:pt x="41403" y="354837"/>
                  <a:pt x="39109" y="360792"/>
                  <a:pt x="35560" y="365760"/>
                </a:cubicBezTo>
                <a:cubicBezTo>
                  <a:pt x="30639" y="372650"/>
                  <a:pt x="25400" y="379307"/>
                  <a:pt x="20320" y="386080"/>
                </a:cubicBezTo>
                <a:cubicBezTo>
                  <a:pt x="18627" y="391160"/>
                  <a:pt x="17635" y="396531"/>
                  <a:pt x="15240" y="401320"/>
                </a:cubicBezTo>
                <a:cubicBezTo>
                  <a:pt x="12510" y="406781"/>
                  <a:pt x="7485" y="410948"/>
                  <a:pt x="5080" y="416560"/>
                </a:cubicBezTo>
                <a:cubicBezTo>
                  <a:pt x="2330" y="422977"/>
                  <a:pt x="1693" y="430107"/>
                  <a:pt x="0" y="436880"/>
                </a:cubicBezTo>
                <a:cubicBezTo>
                  <a:pt x="1693" y="455507"/>
                  <a:pt x="-197" y="474817"/>
                  <a:pt x="5080" y="492760"/>
                </a:cubicBezTo>
                <a:cubicBezTo>
                  <a:pt x="11152" y="513405"/>
                  <a:pt x="24057" y="523924"/>
                  <a:pt x="40640" y="533400"/>
                </a:cubicBezTo>
                <a:cubicBezTo>
                  <a:pt x="47215" y="537157"/>
                  <a:pt x="54385" y="539803"/>
                  <a:pt x="60960" y="543560"/>
                </a:cubicBezTo>
                <a:cubicBezTo>
                  <a:pt x="82597" y="555924"/>
                  <a:pt x="86131" y="566363"/>
                  <a:pt x="116840" y="574040"/>
                </a:cubicBezTo>
                <a:cubicBezTo>
                  <a:pt x="162675" y="585499"/>
                  <a:pt x="144233" y="579784"/>
                  <a:pt x="172720" y="589280"/>
                </a:cubicBezTo>
                <a:cubicBezTo>
                  <a:pt x="201303" y="586422"/>
                  <a:pt x="223884" y="594994"/>
                  <a:pt x="238760" y="568960"/>
                </a:cubicBezTo>
                <a:cubicBezTo>
                  <a:pt x="242224" y="562898"/>
                  <a:pt x="242147" y="555413"/>
                  <a:pt x="243840" y="548640"/>
                </a:cubicBezTo>
                <a:cubicBezTo>
                  <a:pt x="242147" y="536787"/>
                  <a:pt x="245106" y="523234"/>
                  <a:pt x="238760" y="513080"/>
                </a:cubicBezTo>
                <a:cubicBezTo>
                  <a:pt x="235060" y="507159"/>
                  <a:pt x="225422" y="508000"/>
                  <a:pt x="218440" y="508000"/>
                </a:cubicBezTo>
                <a:cubicBezTo>
                  <a:pt x="198050" y="508000"/>
                  <a:pt x="177800" y="511387"/>
                  <a:pt x="157480" y="513080"/>
                </a:cubicBezTo>
                <a:cubicBezTo>
                  <a:pt x="130697" y="522008"/>
                  <a:pt x="152369" y="512260"/>
                  <a:pt x="127000" y="533400"/>
                </a:cubicBezTo>
                <a:cubicBezTo>
                  <a:pt x="97287" y="558161"/>
                  <a:pt x="125724" y="524941"/>
                  <a:pt x="96520" y="563880"/>
                </a:cubicBezTo>
                <a:cubicBezTo>
                  <a:pt x="94827" y="570653"/>
                  <a:pt x="94190" y="577783"/>
                  <a:pt x="91440" y="584200"/>
                </a:cubicBezTo>
                <a:cubicBezTo>
                  <a:pt x="89035" y="589812"/>
                  <a:pt x="84010" y="593979"/>
                  <a:pt x="81280" y="599440"/>
                </a:cubicBezTo>
                <a:cubicBezTo>
                  <a:pt x="78885" y="604229"/>
                  <a:pt x="77893" y="609600"/>
                  <a:pt x="76200" y="614680"/>
                </a:cubicBezTo>
                <a:cubicBezTo>
                  <a:pt x="77893" y="626533"/>
                  <a:pt x="77839" y="638771"/>
                  <a:pt x="81280" y="650240"/>
                </a:cubicBezTo>
                <a:cubicBezTo>
                  <a:pt x="87086" y="669592"/>
                  <a:pt x="94101" y="663061"/>
                  <a:pt x="106680" y="675640"/>
                </a:cubicBezTo>
                <a:cubicBezTo>
                  <a:pt x="109357" y="678317"/>
                  <a:pt x="110067" y="682413"/>
                  <a:pt x="111760" y="685800"/>
                </a:cubicBezTo>
              </a:path>
            </a:pathLst>
          </a:custGeom>
          <a:noFill/>
          <a:ln w="25400">
            <a:solidFill>
              <a:srgbClr val="FFD9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Freeform 85"/>
          <p:cNvSpPr/>
          <p:nvPr/>
        </p:nvSpPr>
        <p:spPr>
          <a:xfrm>
            <a:off x="8171648" y="2924972"/>
            <a:ext cx="198342" cy="762000"/>
          </a:xfrm>
          <a:custGeom>
            <a:avLst/>
            <a:gdLst>
              <a:gd name="connsiteX0" fmla="*/ 0 w 198342"/>
              <a:gd name="connsiteY0" fmla="*/ 0 h 762000"/>
              <a:gd name="connsiteX1" fmla="*/ 157480 w 198342"/>
              <a:gd name="connsiteY1" fmla="*/ 233680 h 762000"/>
              <a:gd name="connsiteX2" fmla="*/ 167640 w 198342"/>
              <a:gd name="connsiteY2" fmla="*/ 218440 h 762000"/>
              <a:gd name="connsiteX3" fmla="*/ 147320 w 198342"/>
              <a:gd name="connsiteY3" fmla="*/ 177800 h 762000"/>
              <a:gd name="connsiteX4" fmla="*/ 116840 w 198342"/>
              <a:gd name="connsiteY4" fmla="*/ 182880 h 762000"/>
              <a:gd name="connsiteX5" fmla="*/ 96520 w 198342"/>
              <a:gd name="connsiteY5" fmla="*/ 208280 h 762000"/>
              <a:gd name="connsiteX6" fmla="*/ 76200 w 198342"/>
              <a:gd name="connsiteY6" fmla="*/ 243840 h 762000"/>
              <a:gd name="connsiteX7" fmla="*/ 60960 w 198342"/>
              <a:gd name="connsiteY7" fmla="*/ 279400 h 762000"/>
              <a:gd name="connsiteX8" fmla="*/ 66040 w 198342"/>
              <a:gd name="connsiteY8" fmla="*/ 345440 h 762000"/>
              <a:gd name="connsiteX9" fmla="*/ 81280 w 198342"/>
              <a:gd name="connsiteY9" fmla="*/ 355600 h 762000"/>
              <a:gd name="connsiteX10" fmla="*/ 111760 w 198342"/>
              <a:gd name="connsiteY10" fmla="*/ 365760 h 762000"/>
              <a:gd name="connsiteX11" fmla="*/ 137160 w 198342"/>
              <a:gd name="connsiteY11" fmla="*/ 375920 h 762000"/>
              <a:gd name="connsiteX12" fmla="*/ 177800 w 198342"/>
              <a:gd name="connsiteY12" fmla="*/ 370840 h 762000"/>
              <a:gd name="connsiteX13" fmla="*/ 182880 w 198342"/>
              <a:gd name="connsiteY13" fmla="*/ 355600 h 762000"/>
              <a:gd name="connsiteX14" fmla="*/ 167640 w 198342"/>
              <a:gd name="connsiteY14" fmla="*/ 350520 h 762000"/>
              <a:gd name="connsiteX15" fmla="*/ 152400 w 198342"/>
              <a:gd name="connsiteY15" fmla="*/ 340360 h 762000"/>
              <a:gd name="connsiteX16" fmla="*/ 127000 w 198342"/>
              <a:gd name="connsiteY16" fmla="*/ 345440 h 762000"/>
              <a:gd name="connsiteX17" fmla="*/ 106680 w 198342"/>
              <a:gd name="connsiteY17" fmla="*/ 386080 h 762000"/>
              <a:gd name="connsiteX18" fmla="*/ 96520 w 198342"/>
              <a:gd name="connsiteY18" fmla="*/ 401320 h 762000"/>
              <a:gd name="connsiteX19" fmla="*/ 101600 w 198342"/>
              <a:gd name="connsiteY19" fmla="*/ 462280 h 762000"/>
              <a:gd name="connsiteX20" fmla="*/ 116840 w 198342"/>
              <a:gd name="connsiteY20" fmla="*/ 467360 h 762000"/>
              <a:gd name="connsiteX21" fmla="*/ 162560 w 198342"/>
              <a:gd name="connsiteY21" fmla="*/ 492760 h 762000"/>
              <a:gd name="connsiteX22" fmla="*/ 177800 w 198342"/>
              <a:gd name="connsiteY22" fmla="*/ 497840 h 762000"/>
              <a:gd name="connsiteX23" fmla="*/ 198120 w 198342"/>
              <a:gd name="connsiteY23" fmla="*/ 492760 h 762000"/>
              <a:gd name="connsiteX24" fmla="*/ 182880 w 198342"/>
              <a:gd name="connsiteY24" fmla="*/ 482600 h 762000"/>
              <a:gd name="connsiteX25" fmla="*/ 147320 w 198342"/>
              <a:gd name="connsiteY25" fmla="*/ 487680 h 762000"/>
              <a:gd name="connsiteX26" fmla="*/ 132080 w 198342"/>
              <a:gd name="connsiteY26" fmla="*/ 502920 h 762000"/>
              <a:gd name="connsiteX27" fmla="*/ 111760 w 198342"/>
              <a:gd name="connsiteY27" fmla="*/ 533400 h 762000"/>
              <a:gd name="connsiteX28" fmla="*/ 106680 w 198342"/>
              <a:gd name="connsiteY28" fmla="*/ 553720 h 762000"/>
              <a:gd name="connsiteX29" fmla="*/ 106680 w 198342"/>
              <a:gd name="connsiteY29" fmla="*/ 604520 h 762000"/>
              <a:gd name="connsiteX30" fmla="*/ 121920 w 198342"/>
              <a:gd name="connsiteY30" fmla="*/ 609600 h 762000"/>
              <a:gd name="connsiteX31" fmla="*/ 157480 w 198342"/>
              <a:gd name="connsiteY31" fmla="*/ 624840 h 762000"/>
              <a:gd name="connsiteX32" fmla="*/ 157480 w 198342"/>
              <a:gd name="connsiteY32" fmla="*/ 574040 h 762000"/>
              <a:gd name="connsiteX33" fmla="*/ 147320 w 198342"/>
              <a:gd name="connsiteY33" fmla="*/ 558800 h 762000"/>
              <a:gd name="connsiteX34" fmla="*/ 111760 w 198342"/>
              <a:gd name="connsiteY34" fmla="*/ 563880 h 762000"/>
              <a:gd name="connsiteX35" fmla="*/ 91440 w 198342"/>
              <a:gd name="connsiteY35" fmla="*/ 579120 h 762000"/>
              <a:gd name="connsiteX36" fmla="*/ 66040 w 198342"/>
              <a:gd name="connsiteY36" fmla="*/ 614680 h 762000"/>
              <a:gd name="connsiteX37" fmla="*/ 50800 w 198342"/>
              <a:gd name="connsiteY37" fmla="*/ 645160 h 762000"/>
              <a:gd name="connsiteX38" fmla="*/ 55880 w 198342"/>
              <a:gd name="connsiteY38" fmla="*/ 701040 h 762000"/>
              <a:gd name="connsiteX39" fmla="*/ 60960 w 198342"/>
              <a:gd name="connsiteY39" fmla="*/ 716280 h 762000"/>
              <a:gd name="connsiteX40" fmla="*/ 91440 w 198342"/>
              <a:gd name="connsiteY40" fmla="*/ 741680 h 762000"/>
              <a:gd name="connsiteX41" fmla="*/ 106680 w 198342"/>
              <a:gd name="connsiteY41" fmla="*/ 762000 h 76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198342" h="762000">
                <a:moveTo>
                  <a:pt x="0" y="0"/>
                </a:moveTo>
                <a:cubicBezTo>
                  <a:pt x="52493" y="77893"/>
                  <a:pt x="100293" y="159164"/>
                  <a:pt x="157480" y="233680"/>
                </a:cubicBezTo>
                <a:cubicBezTo>
                  <a:pt x="161197" y="238523"/>
                  <a:pt x="167032" y="224515"/>
                  <a:pt x="167640" y="218440"/>
                </a:cubicBezTo>
                <a:cubicBezTo>
                  <a:pt x="171406" y="180780"/>
                  <a:pt x="169625" y="185235"/>
                  <a:pt x="147320" y="177800"/>
                </a:cubicBezTo>
                <a:cubicBezTo>
                  <a:pt x="137160" y="179493"/>
                  <a:pt x="125672" y="177581"/>
                  <a:pt x="116840" y="182880"/>
                </a:cubicBezTo>
                <a:cubicBezTo>
                  <a:pt x="107543" y="188458"/>
                  <a:pt x="103026" y="199606"/>
                  <a:pt x="96520" y="208280"/>
                </a:cubicBezTo>
                <a:cubicBezTo>
                  <a:pt x="89151" y="218106"/>
                  <a:pt x="80419" y="232590"/>
                  <a:pt x="76200" y="243840"/>
                </a:cubicBezTo>
                <a:cubicBezTo>
                  <a:pt x="62141" y="281330"/>
                  <a:pt x="81550" y="248516"/>
                  <a:pt x="60960" y="279400"/>
                </a:cubicBezTo>
                <a:cubicBezTo>
                  <a:pt x="62653" y="301413"/>
                  <a:pt x="60351" y="324107"/>
                  <a:pt x="66040" y="345440"/>
                </a:cubicBezTo>
                <a:cubicBezTo>
                  <a:pt x="67613" y="351339"/>
                  <a:pt x="75701" y="353120"/>
                  <a:pt x="81280" y="355600"/>
                </a:cubicBezTo>
                <a:cubicBezTo>
                  <a:pt x="91067" y="359950"/>
                  <a:pt x="101816" y="361783"/>
                  <a:pt x="111760" y="365760"/>
                </a:cubicBezTo>
                <a:lnTo>
                  <a:pt x="137160" y="375920"/>
                </a:lnTo>
                <a:cubicBezTo>
                  <a:pt x="150707" y="374227"/>
                  <a:pt x="165325" y="376385"/>
                  <a:pt x="177800" y="370840"/>
                </a:cubicBezTo>
                <a:cubicBezTo>
                  <a:pt x="182693" y="368665"/>
                  <a:pt x="185275" y="360389"/>
                  <a:pt x="182880" y="355600"/>
                </a:cubicBezTo>
                <a:cubicBezTo>
                  <a:pt x="180485" y="350811"/>
                  <a:pt x="172429" y="352915"/>
                  <a:pt x="167640" y="350520"/>
                </a:cubicBezTo>
                <a:cubicBezTo>
                  <a:pt x="162179" y="347790"/>
                  <a:pt x="157480" y="343747"/>
                  <a:pt x="152400" y="340360"/>
                </a:cubicBezTo>
                <a:cubicBezTo>
                  <a:pt x="143933" y="342053"/>
                  <a:pt x="133105" y="339335"/>
                  <a:pt x="127000" y="345440"/>
                </a:cubicBezTo>
                <a:cubicBezTo>
                  <a:pt x="116290" y="356150"/>
                  <a:pt x="115081" y="373478"/>
                  <a:pt x="106680" y="386080"/>
                </a:cubicBezTo>
                <a:lnTo>
                  <a:pt x="96520" y="401320"/>
                </a:lnTo>
                <a:cubicBezTo>
                  <a:pt x="98213" y="421640"/>
                  <a:pt x="95603" y="442791"/>
                  <a:pt x="101600" y="462280"/>
                </a:cubicBezTo>
                <a:cubicBezTo>
                  <a:pt x="103175" y="467398"/>
                  <a:pt x="112385" y="464390"/>
                  <a:pt x="116840" y="467360"/>
                </a:cubicBezTo>
                <a:cubicBezTo>
                  <a:pt x="162466" y="497777"/>
                  <a:pt x="91257" y="468992"/>
                  <a:pt x="162560" y="492760"/>
                </a:cubicBezTo>
                <a:lnTo>
                  <a:pt x="177800" y="497840"/>
                </a:lnTo>
                <a:cubicBezTo>
                  <a:pt x="184573" y="496147"/>
                  <a:pt x="195912" y="499384"/>
                  <a:pt x="198120" y="492760"/>
                </a:cubicBezTo>
                <a:cubicBezTo>
                  <a:pt x="200051" y="486968"/>
                  <a:pt x="188955" y="483208"/>
                  <a:pt x="182880" y="482600"/>
                </a:cubicBezTo>
                <a:cubicBezTo>
                  <a:pt x="170966" y="481409"/>
                  <a:pt x="159173" y="485987"/>
                  <a:pt x="147320" y="487680"/>
                </a:cubicBezTo>
                <a:cubicBezTo>
                  <a:pt x="142240" y="492760"/>
                  <a:pt x="136491" y="497249"/>
                  <a:pt x="132080" y="502920"/>
                </a:cubicBezTo>
                <a:cubicBezTo>
                  <a:pt x="124583" y="512559"/>
                  <a:pt x="111760" y="533400"/>
                  <a:pt x="111760" y="533400"/>
                </a:cubicBezTo>
                <a:cubicBezTo>
                  <a:pt x="110067" y="540173"/>
                  <a:pt x="108598" y="547007"/>
                  <a:pt x="106680" y="553720"/>
                </a:cubicBezTo>
                <a:cubicBezTo>
                  <a:pt x="100993" y="573625"/>
                  <a:pt x="93734" y="578627"/>
                  <a:pt x="106680" y="604520"/>
                </a:cubicBezTo>
                <a:cubicBezTo>
                  <a:pt x="109075" y="609309"/>
                  <a:pt x="117131" y="607205"/>
                  <a:pt x="121920" y="609600"/>
                </a:cubicBezTo>
                <a:cubicBezTo>
                  <a:pt x="157002" y="627141"/>
                  <a:pt x="115190" y="614267"/>
                  <a:pt x="157480" y="624840"/>
                </a:cubicBezTo>
                <a:cubicBezTo>
                  <a:pt x="163249" y="601764"/>
                  <a:pt x="166377" y="600731"/>
                  <a:pt x="157480" y="574040"/>
                </a:cubicBezTo>
                <a:cubicBezTo>
                  <a:pt x="155549" y="568248"/>
                  <a:pt x="150707" y="563880"/>
                  <a:pt x="147320" y="558800"/>
                </a:cubicBezTo>
                <a:cubicBezTo>
                  <a:pt x="135467" y="560493"/>
                  <a:pt x="123013" y="559788"/>
                  <a:pt x="111760" y="563880"/>
                </a:cubicBezTo>
                <a:cubicBezTo>
                  <a:pt x="103803" y="566773"/>
                  <a:pt x="97868" y="573610"/>
                  <a:pt x="91440" y="579120"/>
                </a:cubicBezTo>
                <a:cubicBezTo>
                  <a:pt x="70588" y="596993"/>
                  <a:pt x="79684" y="590803"/>
                  <a:pt x="66040" y="614680"/>
                </a:cubicBezTo>
                <a:cubicBezTo>
                  <a:pt x="50284" y="642254"/>
                  <a:pt x="60114" y="617218"/>
                  <a:pt x="50800" y="645160"/>
                </a:cubicBezTo>
                <a:cubicBezTo>
                  <a:pt x="52493" y="663787"/>
                  <a:pt x="53235" y="682525"/>
                  <a:pt x="55880" y="701040"/>
                </a:cubicBezTo>
                <a:cubicBezTo>
                  <a:pt x="56637" y="706341"/>
                  <a:pt x="57990" y="711825"/>
                  <a:pt x="60960" y="716280"/>
                </a:cubicBezTo>
                <a:cubicBezTo>
                  <a:pt x="72091" y="732976"/>
                  <a:pt x="77383" y="729966"/>
                  <a:pt x="91440" y="741680"/>
                </a:cubicBezTo>
                <a:cubicBezTo>
                  <a:pt x="107877" y="755378"/>
                  <a:pt x="106680" y="750382"/>
                  <a:pt x="106680" y="762000"/>
                </a:cubicBezTo>
              </a:path>
            </a:pathLst>
          </a:custGeom>
          <a:noFill/>
          <a:ln w="25400">
            <a:solidFill>
              <a:srgbClr val="FFD9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4868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/>
          <p:cNvSpPr/>
          <p:nvPr/>
        </p:nvSpPr>
        <p:spPr>
          <a:xfrm>
            <a:off x="5436640" y="4815971"/>
            <a:ext cx="4123944" cy="75890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250825" y="4820846"/>
            <a:ext cx="5080592" cy="75890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250825" y="3316554"/>
            <a:ext cx="8814835" cy="82942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250825" y="1720313"/>
            <a:ext cx="11806855" cy="9213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PDE model (Version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1)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/>
              <p:cNvSpPr txBox="1"/>
              <p:nvPr/>
            </p:nvSpPr>
            <p:spPr>
              <a:xfrm>
                <a:off x="237964" y="1887733"/>
                <a:ext cx="11753026" cy="6301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𝐶𝑎</m:t>
                              </m:r>
                              <m:r>
                                <a:rPr lang="en-US" b="0" i="1" baseline="300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m:rPr>
                                  <m:nor/>
                                </m:rPr>
                                <a:rPr lang="en-US" baseline="30000">
                                  <a:solidFill>
                                    <a:schemeClr val="tx1"/>
                                  </a:solidFill>
                                  <a:latin typeface="Arial" panose="020B0604020202020204" pitchFamily="34" charset="0"/>
                                  <a:cs typeface="Arial" panose="020B0604020202020204" pitchFamily="34" charset="0"/>
                                </a:rPr>
                                <m:t>+</m:t>
                              </m:r>
                            </m:e>
                          </m:d>
                        </m:num>
                        <m:den>
                          <m: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𝐼𝑃</m:t>
                                  </m:r>
                                  <m:r>
                                    <a:rPr lang="en-US" b="0" i="1" baseline="-250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</m:d>
                              <m:sSup>
                                <m:sSup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𝐶𝑎</m:t>
                                      </m:r>
                                      <m:r>
                                        <a:rPr lang="en-US" i="1" baseline="30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 lang="en-US" baseline="30000">
                                          <a:solidFill>
                                            <a:schemeClr val="tx1"/>
                                          </a:solidFill>
                                          <a:latin typeface="Arial" panose="020B0604020202020204" pitchFamily="34" charset="0"/>
                                          <a:cs typeface="Arial" panose="020B0604020202020204" pitchFamily="34" charset="0"/>
                                        </a:rPr>
                                        <m:t>+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𝐼𝑃</m:t>
                                      </m:r>
                                      <m:r>
                                        <a:rPr lang="en-US" i="1" baseline="-25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𝐶𝑎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𝐸𝑅</m:t>
                                      </m:r>
                                    </m:sub>
                                    <m:sup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2+</m:t>
                                      </m:r>
                                    </m:sup>
                                  </m:sSubSup>
                                </m:e>
                              </m:d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𝐶𝑎</m:t>
                                  </m:r>
                                  <m:r>
                                    <a:rPr lang="en-US" i="1" baseline="300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baseline="30000">
                                      <a:solidFill>
                                        <a:schemeClr val="tx1"/>
                                      </a:solidFill>
                                      <a:latin typeface="Arial" panose="020B0604020202020204" pitchFamily="34" charset="0"/>
                                      <a:cs typeface="Arial" panose="020B0604020202020204" pitchFamily="34" charset="0"/>
                                    </a:rPr>
                                    <m:t>+</m:t>
                                  </m:r>
                                </m:e>
                              </m:d>
                            </m:e>
                          </m:d>
                        </m:num>
                        <m:den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US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𝐶𝑎</m:t>
                                  </m:r>
                                  <m:r>
                                    <a:rPr lang="en-US" i="1" baseline="300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baseline="30000">
                                      <a:solidFill>
                                        <a:schemeClr val="tx1"/>
                                      </a:solidFill>
                                      <a:latin typeface="Arial" panose="020B0604020202020204" pitchFamily="34" charset="0"/>
                                      <a:cs typeface="Arial" panose="020B0604020202020204" pitchFamily="34" charset="0"/>
                                    </a:rPr>
                                    <m:t>+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𝐶𝑎</m:t>
                                  </m:r>
                                  <m:r>
                                    <a:rPr lang="en-US" i="1" baseline="300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baseline="30000">
                                      <a:solidFill>
                                        <a:schemeClr val="tx1"/>
                                      </a:solidFill>
                                      <a:latin typeface="Arial" panose="020B0604020202020204" pitchFamily="34" charset="0"/>
                                      <a:cs typeface="Arial" panose="020B0604020202020204" pitchFamily="34" charset="0"/>
                                    </a:rPr>
                                    <m:t>+</m:t>
                                  </m:r>
                                </m:e>
                              </m:d>
                              <m:r>
                                <a:rPr lang="en-US" b="0" i="1" baseline="300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</m:e>
                          </m:d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𝐼𝑃</m:t>
                                  </m:r>
                                  <m:r>
                                    <a:rPr lang="en-US" i="1" baseline="-250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  <m:sup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𝐼𝑃</m:t>
                                  </m:r>
                                  <m:r>
                                    <a:rPr lang="en-US" i="1" baseline="-250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d>
                              <m:r>
                                <a:rPr lang="en-US" b="0" i="1" baseline="300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den>
                      </m:f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𝑆𝐸𝑅𝐶𝐴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𝐶𝑎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2+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𝑆𝐸𝑅𝐶𝐴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𝐶𝑎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2+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𝑙𝑒𝑎𝑘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𝑙𝑒𝑎𝑘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𝐶𝑎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m:rPr>
                                  <m:nor/>
                                </m:rPr>
                                <a:rPr lang="en-US">
                                  <a:latin typeface="Arial" panose="020B0604020202020204" pitchFamily="34" charset="0"/>
                                  <a:cs typeface="Arial" panose="020B0604020202020204" pitchFamily="34" charset="0"/>
                                </a:rPr>
                                <m:t>+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𝐶𝑎</m:t>
                          </m:r>
                          <m:r>
                            <a:rPr lang="en-US" i="1" baseline="30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nor/>
                            </m:rPr>
                            <a:rPr lang="en-US" baseline="300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m:t>+</m:t>
                          </m:r>
                        </m:sub>
                      </m:sSub>
                      <m:sSup>
                        <m:s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𝐶𝑎</m:t>
                          </m:r>
                          <m:r>
                            <a:rPr lang="en-US" i="1" baseline="30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nor/>
                            </m:rPr>
                            <a:rPr lang="en-US" baseline="300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m:t>+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964" y="1887733"/>
                <a:ext cx="11753026" cy="630173"/>
              </a:xfrm>
              <a:prstGeom prst="rect">
                <a:avLst/>
              </a:prstGeom>
              <a:blipFill rotWithShape="0">
                <a:blip r:embed="rId3"/>
                <a:stretch>
                  <a:fillRect b="-67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"/>
          <p:cNvSpPr>
            <a:spLocks noChangeArrowheads="1"/>
          </p:cNvSpPr>
          <p:nvPr/>
        </p:nvSpPr>
        <p:spPr bwMode="auto">
          <a:xfrm>
            <a:off x="0" y="-158530"/>
            <a:ext cx="65" cy="31706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39675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0" y="-158530"/>
            <a:ext cx="65" cy="31706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39675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tangle 3"/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/>
              <p:cNvSpPr txBox="1"/>
              <p:nvPr/>
            </p:nvSpPr>
            <p:spPr>
              <a:xfrm>
                <a:off x="356048" y="4900888"/>
                <a:ext cx="4611262" cy="5380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𝐼𝑃</m:t>
                              </m:r>
                              <m:r>
                                <a:rPr lang="en-US" i="1" baseline="-25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num>
                        <m:den>
                          <m: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l-GR" i="1">
                          <a:latin typeface="Cambria Math" panose="02040503050406030204" pitchFamily="18" charset="0"/>
                        </a:rPr>
                        <m:t>𝛤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𝑃𝐿𝐶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𝑑𝑒𝑔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𝐼𝑃</m:t>
                          </m:r>
                          <m:r>
                            <a:rPr lang="en-US" i="1" baseline="-25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𝐼𝑃</m:t>
                          </m:r>
                          <m:r>
                            <a:rPr lang="en-US" i="1" baseline="-25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p>
                        <m:sSup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p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𝐼𝑃</m:t>
                          </m:r>
                          <m:r>
                            <a:rPr lang="en-US" i="1" baseline="-25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048" y="4900888"/>
                <a:ext cx="4611262" cy="538096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ectangle 4"/>
          <p:cNvSpPr>
            <a:spLocks noChangeArrowheads="1"/>
          </p:cNvSpPr>
          <p:nvPr/>
        </p:nvSpPr>
        <p:spPr bwMode="auto">
          <a:xfrm>
            <a:off x="0" y="-158530"/>
            <a:ext cx="65" cy="31706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39675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/>
              <p:cNvSpPr txBox="1"/>
              <p:nvPr/>
            </p:nvSpPr>
            <p:spPr>
              <a:xfrm>
                <a:off x="352330" y="3407992"/>
                <a:ext cx="8596008" cy="6331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𝐶𝑎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𝐸𝑅</m:t>
                                  </m:r>
                                </m:sub>
                                <m:sup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2+</m:t>
                                  </m:r>
                                </m:sup>
                              </m:sSubSup>
                            </m:e>
                          </m:d>
                        </m:num>
                        <m:den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𝐸𝑅</m:t>
                              </m:r>
                            </m:sub>
                          </m:sSub>
                        </m:den>
                      </m:f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𝐼𝑃</m:t>
                                      </m:r>
                                      <m:r>
                                        <a:rPr lang="en-US" b="0" i="1" baseline="-2500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</m:d>
                                  <m:sSup>
                                    <m:sSupPr>
                                      <m:ctrlP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["/>
                                          <m:endChr m:val="]"/>
                                          <m:ctrlP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𝐶𝑎</m:t>
                                          </m:r>
                                          <m:r>
                                            <a:rPr lang="en-US" i="1" baseline="3000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m:rPr>
                                              <m:nor/>
                                            </m:rPr>
                                            <a:rPr lang="en-US" baseline="30000">
                                              <a:solidFill>
                                                <a:schemeClr val="tx1"/>
                                              </a:solidFill>
                                              <a:latin typeface="Arial" panose="020B0604020202020204" pitchFamily="34" charset="0"/>
                                              <a:cs typeface="Arial" panose="020B0604020202020204" pitchFamily="34" charset="0"/>
                                            </a:rPr>
                                            <m:t>+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sSup>
                                    <m:sSupPr>
                                      <m:ctrlP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["/>
                                          <m:endChr m:val="]"/>
                                          <m:ctrlP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𝐼𝑃</m:t>
                                          </m:r>
                                          <m:r>
                                            <a:rPr lang="en-US" i="1" baseline="-2500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𝐶𝑎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𝐸𝑅</m:t>
                                          </m:r>
                                        </m:sub>
                                        <m:sup>
                                          <m:r>
                                            <a:rPr lang="en-US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2+</m:t>
                                          </m:r>
                                        </m:sup>
                                      </m:sSubSup>
                                    </m:e>
                                  </m:d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𝐶𝑎</m:t>
                                      </m:r>
                                      <m:r>
                                        <a:rPr lang="en-US" i="1" baseline="30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 lang="en-US" baseline="30000">
                                          <a:solidFill>
                                            <a:schemeClr val="tx1"/>
                                          </a:solidFill>
                                          <a:latin typeface="Arial" panose="020B0604020202020204" pitchFamily="34" charset="0"/>
                                          <a:cs typeface="Arial" panose="020B0604020202020204" pitchFamily="34" charset="0"/>
                                        </a:rPr>
                                        <m:t>+</m:t>
                                      </m:r>
                                    </m:e>
                                  </m:d>
                                </m:e>
                              </m:d>
                            </m:num>
                            <m:den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e>
                                    <m:sub>
                                      <m:r>
                                        <a:rPr lang="en-US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𝐶𝑎</m:t>
                                      </m:r>
                                      <m:r>
                                        <a:rPr lang="en-US" i="1" baseline="30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 lang="en-US" baseline="30000">
                                          <a:solidFill>
                                            <a:schemeClr val="tx1"/>
                                          </a:solidFill>
                                          <a:latin typeface="Arial" panose="020B0604020202020204" pitchFamily="34" charset="0"/>
                                          <a:cs typeface="Arial" panose="020B0604020202020204" pitchFamily="34" charset="0"/>
                                        </a:rPr>
                                        <m:t>+</m:t>
                                      </m:r>
                                    </m:sub>
                                    <m:sup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𝐶𝑎</m:t>
                                      </m:r>
                                      <m:r>
                                        <a:rPr lang="en-US" i="1" baseline="30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 lang="en-US" baseline="30000">
                                          <a:solidFill>
                                            <a:schemeClr val="tx1"/>
                                          </a:solidFill>
                                          <a:latin typeface="Arial" panose="020B0604020202020204" pitchFamily="34" charset="0"/>
                                          <a:cs typeface="Arial" panose="020B0604020202020204" pitchFamily="34" charset="0"/>
                                        </a:rPr>
                                        <m:t>+</m:t>
                                      </m:r>
                                    </m:e>
                                  </m:d>
                                  <m:r>
                                    <a:rPr lang="en-US" b="0" i="1" baseline="300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2</m:t>
                                  </m:r>
                                </m:e>
                              </m:d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𝐼𝑃</m:t>
                                      </m:r>
                                      <m:r>
                                        <a:rPr lang="en-US" i="1" baseline="-25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𝐼𝑃</m:t>
                                      </m:r>
                                      <m:r>
                                        <a:rPr lang="en-US" i="1" baseline="-25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</m:d>
                                  <m:r>
                                    <a:rPr lang="en-US" b="0" i="1" baseline="3000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den>
                          </m:f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𝑆𝐸𝑅𝐶𝐴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𝐶𝑎</m:t>
                                          </m:r>
                                        </m:e>
                                        <m: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2+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𝑆𝐸𝑅𝐶𝐴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𝐶𝑎</m:t>
                                          </m:r>
                                        </m:e>
                                        <m: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2+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oMath>
                  </m:oMathPara>
                </a14:m>
                <a:endParaRPr lang="en-US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330" y="3407992"/>
                <a:ext cx="8596008" cy="633122"/>
              </a:xfrm>
              <a:prstGeom prst="rect">
                <a:avLst/>
              </a:prstGeom>
              <a:blipFill rotWithShape="0">
                <a:blip r:embed="rId5"/>
                <a:stretch>
                  <a:fillRect b="-67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Box 32"/>
              <p:cNvSpPr txBox="1"/>
              <p:nvPr/>
            </p:nvSpPr>
            <p:spPr>
              <a:xfrm>
                <a:off x="5574239" y="4896013"/>
                <a:ext cx="3848746" cy="63806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𝐼𝑃</m:t>
                              </m:r>
                              <m:r>
                                <a:rPr lang="en-US" i="1" baseline="-25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d>
                        </m:num>
                        <m:den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num>
                            <m:den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Sup>
                                    <m:sSubSupPr>
                                      <m:ctrl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𝐶𝑎</m:t>
                                      </m:r>
                                      <m:r>
                                        <a:rPr lang="en-US" i="1" baseline="30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 lang="en-US" baseline="30000">
                                          <a:solidFill>
                                            <a:schemeClr val="tx1"/>
                                          </a:solidFill>
                                          <a:latin typeface="Arial" panose="020B0604020202020204" pitchFamily="34" charset="0"/>
                                          <a:cs typeface="Arial" panose="020B0604020202020204" pitchFamily="34" charset="0"/>
                                        </a:rPr>
                                        <m:t>+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𝐼𝑃</m:t>
                              </m:r>
                              <m:r>
                                <a:rPr lang="en-US" i="1" baseline="-25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4239" y="4896013"/>
                <a:ext cx="3848746" cy="63806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86579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6096000" y="4704090"/>
            <a:ext cx="5597471" cy="66789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250825" y="2864430"/>
            <a:ext cx="4123944" cy="75890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250825" y="4820846"/>
            <a:ext cx="5080592" cy="75890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250825" y="3869851"/>
            <a:ext cx="3631500" cy="82942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250825" y="1720313"/>
            <a:ext cx="5185815" cy="9213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PDE model (Version 2)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/>
              <p:cNvSpPr txBox="1"/>
              <p:nvPr/>
            </p:nvSpPr>
            <p:spPr>
              <a:xfrm>
                <a:off x="237964" y="1887733"/>
                <a:ext cx="4989892" cy="5380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𝐶𝑎</m:t>
                              </m:r>
                              <m:r>
                                <a:rPr lang="en-US" b="0" i="1" baseline="300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m:rPr>
                                  <m:nor/>
                                </m:rPr>
                                <a:rPr lang="en-US" baseline="30000">
                                  <a:solidFill>
                                    <a:schemeClr val="tx1"/>
                                  </a:solidFill>
                                  <a:latin typeface="Arial" panose="020B0604020202020204" pitchFamily="34" charset="0"/>
                                  <a:cs typeface="Arial" panose="020B0604020202020204" pitchFamily="34" charset="0"/>
                                </a:rPr>
                                <m:t>+</m:t>
                              </m:r>
                            </m:e>
                          </m:d>
                        </m:num>
                        <m:den>
                          <m: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𝑓𝑙𝑢𝑥</m:t>
                          </m:r>
                        </m:sub>
                      </m:sSub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𝑆𝐸𝑅𝐶𝐴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𝑚𝑒𝑑𝑖𝑎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𝐶𝑎</m:t>
                          </m:r>
                          <m:r>
                            <a:rPr lang="en-US" i="1" baseline="30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nor/>
                            </m:rPr>
                            <a:rPr lang="en-US" baseline="300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m:t>+</m:t>
                          </m:r>
                        </m:sub>
                      </m:sSub>
                      <m:sSup>
                        <m:s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𝐶𝑎</m:t>
                          </m:r>
                          <m:r>
                            <a:rPr lang="en-US" i="1" baseline="30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nor/>
                            </m:rPr>
                            <a:rPr lang="en-US" baseline="300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m:t>+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964" y="1887733"/>
                <a:ext cx="4989892" cy="53809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"/>
          <p:cNvSpPr>
            <a:spLocks noChangeArrowheads="1"/>
          </p:cNvSpPr>
          <p:nvPr/>
        </p:nvSpPr>
        <p:spPr bwMode="auto">
          <a:xfrm>
            <a:off x="0" y="-158530"/>
            <a:ext cx="65" cy="31706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39675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0" y="-158530"/>
            <a:ext cx="65" cy="31706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39675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tangle 3"/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/>
              <p:cNvSpPr txBox="1"/>
              <p:nvPr/>
            </p:nvSpPr>
            <p:spPr>
              <a:xfrm>
                <a:off x="356048" y="4900888"/>
                <a:ext cx="4030911" cy="5380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𝐼𝑃</m:t>
                              </m:r>
                              <m:r>
                                <a:rPr lang="en-US" i="1" baseline="-25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num>
                        <m:den>
                          <m: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𝑃𝐿𝐶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𝑑𝑒𝑔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𝐼𝑃</m:t>
                          </m:r>
                          <m:r>
                            <a:rPr lang="en-US" i="1" baseline="-25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𝐼𝑃</m:t>
                          </m:r>
                          <m:r>
                            <a:rPr lang="en-US" i="1" baseline="-25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p>
                        <m:sSup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p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𝐼𝑃</m:t>
                          </m:r>
                          <m:r>
                            <a:rPr lang="en-US" i="1" baseline="-25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048" y="4900888"/>
                <a:ext cx="4030911" cy="538096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ectangle 4"/>
          <p:cNvSpPr>
            <a:spLocks noChangeArrowheads="1"/>
          </p:cNvSpPr>
          <p:nvPr/>
        </p:nvSpPr>
        <p:spPr bwMode="auto">
          <a:xfrm>
            <a:off x="0" y="-158530"/>
            <a:ext cx="65" cy="31706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39675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/>
              <p:cNvSpPr txBox="1"/>
              <p:nvPr/>
            </p:nvSpPr>
            <p:spPr>
              <a:xfrm>
                <a:off x="352329" y="3961289"/>
                <a:ext cx="3316741" cy="60625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𝐶𝑎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𝐸𝑅</m:t>
                                  </m:r>
                                </m:sub>
                                <m:sup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2+</m:t>
                                  </m:r>
                                </m:sup>
                              </m:sSubSup>
                            </m:e>
                          </m:d>
                        </m:num>
                        <m:den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𝐸𝑅</m:t>
                              </m:r>
                            </m:sub>
                          </m:sSub>
                        </m:den>
                      </m:f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𝑓𝑙𝑢𝑥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𝑆𝐸𝑅𝐶𝐴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329" y="3961289"/>
                <a:ext cx="3316741" cy="606256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Box 32"/>
              <p:cNvSpPr txBox="1"/>
              <p:nvPr/>
            </p:nvSpPr>
            <p:spPr>
              <a:xfrm>
                <a:off x="388424" y="2944472"/>
                <a:ext cx="3848746" cy="63806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𝐼𝑃</m:t>
                              </m:r>
                              <m:r>
                                <a:rPr lang="en-US" i="1" baseline="-25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d>
                        </m:num>
                        <m:den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num>
                            <m:den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Sup>
                                    <m:sSubSupPr>
                                      <m:ctrl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𝐶𝑎</m:t>
                                      </m:r>
                                      <m:r>
                                        <a:rPr lang="en-US" i="1" baseline="300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 lang="en-US" baseline="30000">
                                          <a:solidFill>
                                            <a:schemeClr val="tx1"/>
                                          </a:solidFill>
                                          <a:latin typeface="Arial" panose="020B0604020202020204" pitchFamily="34" charset="0"/>
                                          <a:cs typeface="Arial" panose="020B0604020202020204" pitchFamily="34" charset="0"/>
                                        </a:rPr>
                                        <m:t>+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𝐼𝑃</m:t>
                              </m:r>
                              <m:r>
                                <a:rPr lang="en-US" i="1" baseline="-25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424" y="2944472"/>
                <a:ext cx="3848746" cy="63806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/>
          <p:cNvSpPr/>
          <p:nvPr/>
        </p:nvSpPr>
        <p:spPr>
          <a:xfrm>
            <a:off x="6096000" y="1690688"/>
            <a:ext cx="5597471" cy="9213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/>
              <p:cNvSpPr txBox="1"/>
              <p:nvPr/>
            </p:nvSpPr>
            <p:spPr>
              <a:xfrm>
                <a:off x="6155124" y="1858108"/>
                <a:ext cx="5411033" cy="6301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𝑓𝑙𝑢𝑥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𝐼𝑃</m:t>
                                  </m:r>
                                  <m:r>
                                    <a:rPr lang="en-US" i="1" baseline="-2500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</m:d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𝐶𝑎</m:t>
                                      </m:r>
                                      <m:r>
                                        <a:rPr lang="en-US" i="1" baseline="3000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 lang="en-US" baseline="30000">
                                          <a:latin typeface="Arial" panose="020B0604020202020204" pitchFamily="34" charset="0"/>
                                          <a:cs typeface="Arial" panose="020B0604020202020204" pitchFamily="34" charset="0"/>
                                        </a:rPr>
                                        <m:t>+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𝐼𝑃</m:t>
                                      </m:r>
                                      <m:r>
                                        <a:rPr lang="en-US" i="1" baseline="-2500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𝐶𝑎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𝐸𝑅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2+</m:t>
                                      </m:r>
                                    </m:sup>
                                  </m:sSubSup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𝐶𝑎</m:t>
                                  </m:r>
                                  <m:r>
                                    <a:rPr lang="en-US" i="1" baseline="300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baseline="30000">
                                      <a:latin typeface="Arial" panose="020B0604020202020204" pitchFamily="34" charset="0"/>
                                      <a:cs typeface="Arial" panose="020B0604020202020204" pitchFamily="34" charset="0"/>
                                    </a:rPr>
                                    <m:t>+</m:t>
                                  </m:r>
                                </m:e>
                              </m:d>
                            </m:e>
                          </m:d>
                        </m:num>
                        <m:den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𝐶𝑎</m:t>
                                  </m:r>
                                  <m:r>
                                    <a:rPr lang="en-US" i="1" baseline="300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baseline="30000">
                                      <a:latin typeface="Arial" panose="020B0604020202020204" pitchFamily="34" charset="0"/>
                                      <a:cs typeface="Arial" panose="020B0604020202020204" pitchFamily="34" charset="0"/>
                                    </a:rPr>
                                    <m:t>+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𝐶𝑎</m:t>
                                  </m:r>
                                  <m:r>
                                    <a:rPr lang="en-US" i="1" baseline="300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baseline="30000">
                                      <a:latin typeface="Arial" panose="020B0604020202020204" pitchFamily="34" charset="0"/>
                                      <a:cs typeface="Arial" panose="020B0604020202020204" pitchFamily="34" charset="0"/>
                                    </a:rPr>
                                    <m:t>+</m:t>
                                  </m:r>
                                </m:e>
                              </m:d>
                              <m:r>
                                <a:rPr lang="en-US" i="1" baseline="3000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</m:e>
                          </m:d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𝐼𝑃</m:t>
                                  </m:r>
                                  <m:r>
                                    <a:rPr lang="en-US" i="1" baseline="-2500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𝐼𝑃</m:t>
                                  </m:r>
                                  <m:r>
                                    <a:rPr lang="en-US" i="1" baseline="-2500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d>
                              <m:r>
                                <a:rPr lang="en-US" i="1" baseline="300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5124" y="1858108"/>
                <a:ext cx="5411033" cy="630173"/>
              </a:xfrm>
              <a:prstGeom prst="rect">
                <a:avLst/>
              </a:prstGeom>
              <a:blipFill rotWithShape="0">
                <a:blip r:embed="rId7"/>
                <a:stretch>
                  <a:fillRect b="-67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ctangle 16"/>
          <p:cNvSpPr/>
          <p:nvPr/>
        </p:nvSpPr>
        <p:spPr>
          <a:xfrm>
            <a:off x="6096000" y="2779478"/>
            <a:ext cx="5597471" cy="9213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/>
              <p:cNvSpPr txBox="1"/>
              <p:nvPr/>
            </p:nvSpPr>
            <p:spPr>
              <a:xfrm>
                <a:off x="6155124" y="2946898"/>
                <a:ext cx="2679773" cy="6250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𝑆𝐸𝑅𝐶𝐴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𝑆𝐸𝑅𝐶𝐴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𝐶𝑎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2+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𝑆𝐸𝑅𝐶𝐴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𝐶𝑎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2+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5124" y="2946898"/>
                <a:ext cx="2679773" cy="625043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18"/>
          <p:cNvSpPr/>
          <p:nvPr/>
        </p:nvSpPr>
        <p:spPr>
          <a:xfrm>
            <a:off x="6096000" y="3899476"/>
            <a:ext cx="5597471" cy="66789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/>
              <p:cNvSpPr txBox="1"/>
              <p:nvPr/>
            </p:nvSpPr>
            <p:spPr>
              <a:xfrm>
                <a:off x="6155124" y="4066896"/>
                <a:ext cx="312919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𝑚𝑒𝑑𝑖𝑎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𝑙𝑒𝑎𝑘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𝑙𝑒𝑎𝑘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𝐶𝑎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m:rPr>
                                  <m:nor/>
                                </m:rPr>
                                <a:rPr lang="en-US">
                                  <a:latin typeface="Arial" panose="020B0604020202020204" pitchFamily="34" charset="0"/>
                                  <a:cs typeface="Arial" panose="020B0604020202020204" pitchFamily="34" charset="0"/>
                                </a:rPr>
                                <m:t>+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5124" y="4066896"/>
                <a:ext cx="3129190" cy="276999"/>
              </a:xfrm>
              <a:prstGeom prst="rect">
                <a:avLst/>
              </a:prstGeom>
              <a:blipFill rotWithShape="0">
                <a:blip r:embed="rId9"/>
                <a:stretch>
                  <a:fillRect l="-1754" b="-30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/>
              <p:cNvSpPr/>
              <p:nvPr/>
            </p:nvSpPr>
            <p:spPr>
              <a:xfrm>
                <a:off x="6322325" y="4796968"/>
                <a:ext cx="198618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𝑃𝐿𝐶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l-GR" i="1">
                          <a:latin typeface="Cambria Math" panose="02040503050406030204" pitchFamily="18" charset="0"/>
                        </a:rPr>
                        <m:t>𝛤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𝑃𝐿𝐶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2325" y="4796968"/>
                <a:ext cx="1986185" cy="369332"/>
              </a:xfrm>
              <a:prstGeom prst="rect">
                <a:avLst/>
              </a:prstGeom>
              <a:blipFill rotWithShape="0">
                <a:blip r:embed="rId10"/>
                <a:stretch>
                  <a:fillRect b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54303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9576" y="2431180"/>
            <a:ext cx="2922468" cy="292246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2560" y="2431699"/>
            <a:ext cx="2921431" cy="2921431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0895" y="2429374"/>
            <a:ext cx="2926080" cy="292608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Signal variance may explain pulse to wave transition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217891" y="6211669"/>
            <a:ext cx="2974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 = </a:t>
            </a:r>
            <a:r>
              <a:rPr lang="en-US" dirty="0" smtClean="0"/>
              <a:t>8000s </a:t>
            </a:r>
            <a:r>
              <a:rPr lang="en-US" dirty="0" smtClean="0"/>
              <a:t>to </a:t>
            </a:r>
            <a:r>
              <a:rPr lang="en-US" dirty="0" smtClean="0"/>
              <a:t>10000s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/>
              <p:cNvSpPr txBox="1"/>
              <p:nvPr/>
            </p:nvSpPr>
            <p:spPr>
              <a:xfrm>
                <a:off x="9055223" y="4983798"/>
                <a:ext cx="2298129" cy="369332"/>
              </a:xfrm>
              <a:prstGeom prst="rect">
                <a:avLst/>
              </a:prstGeom>
              <a:solidFill>
                <a:schemeClr val="tx1">
                  <a:alpha val="47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𝑃𝐿𝐶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l-GR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𝛤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0.0</m:t>
                          </m:r>
                          <m:r>
                            <a:rPr lang="en-US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𝑃𝐿𝐶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1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5223" y="4983798"/>
                <a:ext cx="2298129" cy="369332"/>
              </a:xfrm>
              <a:prstGeom prst="rect">
                <a:avLst/>
              </a:prstGeom>
              <a:blipFill rotWithShape="0">
                <a:blip r:embed="rId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/>
          <p:cNvSpPr txBox="1"/>
          <p:nvPr/>
        </p:nvSpPr>
        <p:spPr>
          <a:xfrm rot="16200000">
            <a:off x="37005" y="3690720"/>
            <a:ext cx="22117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Time (s, 8000-10000)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1414272" y="2318096"/>
            <a:ext cx="0" cy="3271879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1414272" y="5589975"/>
            <a:ext cx="3277801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112190" y="5655220"/>
            <a:ext cx="2302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Position (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𝜇m, 0-300)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/>
              <p:cNvSpPr txBox="1"/>
              <p:nvPr/>
            </p:nvSpPr>
            <p:spPr>
              <a:xfrm>
                <a:off x="5944280" y="4983798"/>
                <a:ext cx="1989711" cy="369332"/>
              </a:xfrm>
              <a:prstGeom prst="rect">
                <a:avLst/>
              </a:prstGeom>
              <a:solidFill>
                <a:schemeClr val="tx1">
                  <a:alpha val="47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𝑃𝐿𝐶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l-GR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𝛤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𝑃𝐿𝐶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1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4280" y="4983798"/>
                <a:ext cx="1989711" cy="369332"/>
              </a:xfrm>
              <a:prstGeom prst="rect">
                <a:avLst/>
              </a:prstGeom>
              <a:blipFill rotWithShape="0">
                <a:blip r:embed="rId7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/>
          <p:cNvCxnSpPr/>
          <p:nvPr/>
        </p:nvCxnSpPr>
        <p:spPr>
          <a:xfrm>
            <a:off x="1396220" y="2075368"/>
            <a:ext cx="9724362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5773769" y="1707169"/>
            <a:ext cx="9692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Variance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/>
              <p:cNvSpPr txBox="1"/>
              <p:nvPr/>
            </p:nvSpPr>
            <p:spPr>
              <a:xfrm>
                <a:off x="9601962" y="2429374"/>
                <a:ext cx="1750736" cy="376578"/>
              </a:xfrm>
              <a:prstGeom prst="rect">
                <a:avLst/>
              </a:prstGeom>
              <a:solidFill>
                <a:schemeClr val="tx1">
                  <a:alpha val="47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  <m:sSubSup>
                        <m:sSubSup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𝑃𝐿𝐶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=100</m:t>
                      </m:r>
                    </m:oMath>
                  </m:oMathPara>
                </a14:m>
                <a:endParaRPr lang="en-US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1962" y="2429374"/>
                <a:ext cx="1750736" cy="376578"/>
              </a:xfrm>
              <a:prstGeom prst="rect">
                <a:avLst/>
              </a:prstGeom>
              <a:blipFill rotWithShape="0">
                <a:blip r:embed="rId8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/>
              <p:cNvSpPr txBox="1"/>
              <p:nvPr/>
            </p:nvSpPr>
            <p:spPr>
              <a:xfrm>
                <a:off x="6139012" y="2429374"/>
                <a:ext cx="1794979" cy="376578"/>
              </a:xfrm>
              <a:prstGeom prst="rect">
                <a:avLst/>
              </a:prstGeom>
              <a:solidFill>
                <a:schemeClr val="tx1">
                  <a:alpha val="47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  <m:sSubSup>
                        <m:sSubSup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𝑃𝐿𝐶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=1.00</m:t>
                      </m:r>
                    </m:oMath>
                  </m:oMathPara>
                </a14:m>
                <a:endParaRPr lang="en-US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9012" y="2429374"/>
                <a:ext cx="1794979" cy="376578"/>
              </a:xfrm>
              <a:prstGeom prst="rect">
                <a:avLst/>
              </a:prstGeom>
              <a:blipFill rotWithShape="0">
                <a:blip r:embed="rId9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/>
              <p:cNvSpPr txBox="1"/>
              <p:nvPr/>
            </p:nvSpPr>
            <p:spPr>
              <a:xfrm>
                <a:off x="3081454" y="4984316"/>
                <a:ext cx="1435521" cy="369332"/>
              </a:xfrm>
              <a:prstGeom prst="rect">
                <a:avLst/>
              </a:prstGeom>
              <a:solidFill>
                <a:schemeClr val="tx1">
                  <a:alpha val="47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𝑃𝐿𝐶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𝑃𝐿𝐶</m:t>
                          </m:r>
                        </m:sub>
                      </m:sSub>
                    </m:oMath>
                  </m:oMathPara>
                </a14:m>
                <a:endParaRPr lang="en-US" b="1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1454" y="4984316"/>
                <a:ext cx="1435521" cy="369332"/>
              </a:xfrm>
              <a:prstGeom prst="rect">
                <a:avLst/>
              </a:prstGeom>
              <a:blipFill rotWithShape="0">
                <a:blip r:embed="rId10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/>
              <p:cNvSpPr txBox="1"/>
              <p:nvPr/>
            </p:nvSpPr>
            <p:spPr>
              <a:xfrm>
                <a:off x="2718149" y="2429374"/>
                <a:ext cx="1798826" cy="376578"/>
              </a:xfrm>
              <a:prstGeom prst="rect">
                <a:avLst/>
              </a:prstGeom>
              <a:solidFill>
                <a:schemeClr val="tx1">
                  <a:alpha val="47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  <m:sSubSup>
                        <m:sSubSup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𝑃𝐿𝐶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=0.00</m:t>
                      </m:r>
                    </m:oMath>
                  </m:oMathPara>
                </a14:m>
                <a:endParaRPr lang="en-US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8149" y="2429374"/>
                <a:ext cx="1798826" cy="376578"/>
              </a:xfrm>
              <a:prstGeom prst="rect">
                <a:avLst/>
              </a:prstGeom>
              <a:blipFill rotWithShape="0">
                <a:blip r:embed="rId11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01650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Boundary penetrance may be explained by differential cell properties in compartments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 rot="16200000">
            <a:off x="826256" y="4012341"/>
            <a:ext cx="6949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Time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1370482" y="1880850"/>
            <a:ext cx="0" cy="4486370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1370482" y="6367220"/>
            <a:ext cx="450296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300168" y="6346896"/>
            <a:ext cx="1097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Position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2" name="Group 31"/>
          <p:cNvGrpSpPr/>
          <p:nvPr/>
        </p:nvGrpSpPr>
        <p:grpSpPr>
          <a:xfrm>
            <a:off x="1603003" y="1879285"/>
            <a:ext cx="4270446" cy="4272012"/>
            <a:chOff x="1603003" y="1879285"/>
            <a:chExt cx="4270446" cy="4272012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03003" y="1880851"/>
              <a:ext cx="4270446" cy="4270446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4971869" y="1879285"/>
              <a:ext cx="901209" cy="276999"/>
            </a:xfrm>
            <a:prstGeom prst="rect">
              <a:avLst/>
            </a:prstGeom>
            <a:solidFill>
              <a:schemeClr val="tx1">
                <a:alpha val="47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1200" b="1" dirty="0" err="1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K</a:t>
              </a:r>
              <a:r>
                <a:rPr lang="en-US" sz="1200" b="1" baseline="-25000" dirty="0" err="1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Ca</a:t>
              </a:r>
              <a:r>
                <a:rPr lang="en-US" sz="1200" b="1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200" b="1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= </a:t>
              </a:r>
              <a:r>
                <a:rPr lang="en-US" sz="1200" b="1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0.14</a:t>
              </a:r>
              <a:endParaRPr lang="en-US" sz="12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603003" y="1879286"/>
              <a:ext cx="901209" cy="276999"/>
            </a:xfrm>
            <a:prstGeom prst="rect">
              <a:avLst/>
            </a:prstGeom>
            <a:solidFill>
              <a:schemeClr val="tx1">
                <a:alpha val="47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1200" b="1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K</a:t>
              </a:r>
              <a:r>
                <a:rPr lang="en-US" sz="1200" b="1" baseline="-25000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Ca</a:t>
              </a:r>
              <a:r>
                <a:rPr lang="en-US" sz="1200" b="1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200" b="1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= </a:t>
              </a:r>
              <a:r>
                <a:rPr lang="en-US" sz="1200" b="1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0.20</a:t>
              </a:r>
              <a:endParaRPr lang="en-US" sz="12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744394" y="5770058"/>
              <a:ext cx="1197764" cy="369332"/>
            </a:xfrm>
            <a:prstGeom prst="rect">
              <a:avLst/>
            </a:prstGeom>
            <a:solidFill>
              <a:schemeClr val="tx1">
                <a:alpha val="36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Posterior</a:t>
              </a:r>
              <a:endParaRPr lang="en-US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662046" y="5770058"/>
              <a:ext cx="1082348" cy="369332"/>
            </a:xfrm>
            <a:prstGeom prst="rect">
              <a:avLst/>
            </a:prstGeom>
            <a:solidFill>
              <a:schemeClr val="tx1">
                <a:alpha val="36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Anterior</a:t>
              </a:r>
              <a:endParaRPr lang="en-US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0" name="Straight Connector 9"/>
            <p:cNvCxnSpPr>
              <a:stCxn id="3" idx="0"/>
              <a:endCxn id="3" idx="2"/>
            </p:cNvCxnSpPr>
            <p:nvPr/>
          </p:nvCxnSpPr>
          <p:spPr>
            <a:xfrm>
              <a:off x="3738226" y="1880851"/>
              <a:ext cx="0" cy="4270446"/>
            </a:xfrm>
            <a:prstGeom prst="line">
              <a:avLst/>
            </a:prstGeom>
            <a:ln w="41275">
              <a:solidFill>
                <a:srgbClr val="FFFF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/>
          <p:cNvGrpSpPr/>
          <p:nvPr/>
        </p:nvGrpSpPr>
        <p:grpSpPr>
          <a:xfrm>
            <a:off x="6309450" y="1762466"/>
            <a:ext cx="4572000" cy="4386587"/>
            <a:chOff x="6309450" y="1762466"/>
            <a:chExt cx="4572000" cy="438658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 flipV="1">
              <a:off x="6309450" y="1880850"/>
              <a:ext cx="4572000" cy="4268203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8617710" y="5778541"/>
              <a:ext cx="1197764" cy="369332"/>
            </a:xfrm>
            <a:prstGeom prst="rect">
              <a:avLst/>
            </a:prstGeom>
            <a:solidFill>
              <a:schemeClr val="tx1">
                <a:alpha val="36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Posterior</a:t>
              </a:r>
              <a:endParaRPr lang="en-US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7546926" y="5778541"/>
              <a:ext cx="1082348" cy="369332"/>
            </a:xfrm>
            <a:prstGeom prst="rect">
              <a:avLst/>
            </a:prstGeom>
            <a:solidFill>
              <a:schemeClr val="tx1">
                <a:alpha val="36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Anterior</a:t>
              </a:r>
              <a:endParaRPr lang="en-US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21" name="Straight Connector 20"/>
            <p:cNvCxnSpPr/>
            <p:nvPr/>
          </p:nvCxnSpPr>
          <p:spPr>
            <a:xfrm flipH="1">
              <a:off x="8628635" y="1762466"/>
              <a:ext cx="8229" cy="4384227"/>
            </a:xfrm>
            <a:prstGeom prst="line">
              <a:avLst/>
            </a:prstGeom>
            <a:ln w="41275">
              <a:solidFill>
                <a:srgbClr val="FFFF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 flipH="1" flipV="1">
              <a:off x="8673808" y="2659987"/>
              <a:ext cx="598882" cy="101686"/>
            </a:xfrm>
            <a:prstGeom prst="straightConnector1">
              <a:avLst/>
            </a:prstGeom>
            <a:ln w="50800">
              <a:solidFill>
                <a:srgbClr val="FF000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/>
            <p:nvPr/>
          </p:nvCxnSpPr>
          <p:spPr>
            <a:xfrm flipH="1" flipV="1">
              <a:off x="8091055" y="3482109"/>
              <a:ext cx="1116919" cy="120073"/>
            </a:xfrm>
            <a:prstGeom prst="straightConnector1">
              <a:avLst/>
            </a:prstGeom>
            <a:ln w="50800">
              <a:solidFill>
                <a:srgbClr val="FF000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 flipH="1" flipV="1">
              <a:off x="8654654" y="4344046"/>
              <a:ext cx="598882" cy="101686"/>
            </a:xfrm>
            <a:prstGeom prst="straightConnector1">
              <a:avLst/>
            </a:prstGeom>
            <a:ln w="50800">
              <a:solidFill>
                <a:srgbClr val="FF000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31626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arameter sensitivity results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" name="Content Placeholder 3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944189871"/>
                  </p:ext>
                </p:extLst>
              </p:nvPr>
            </p:nvGraphicFramePr>
            <p:xfrm>
              <a:off x="838200" y="136525"/>
              <a:ext cx="10693400" cy="6330697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46200"/>
                    <a:gridCol w="1879600"/>
                    <a:gridCol w="1977771"/>
                    <a:gridCol w="2103120"/>
                    <a:gridCol w="1697609"/>
                    <a:gridCol w="1689100"/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Parameter</a:t>
                          </a:r>
                          <a:endParaRPr lang="en-US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Category</a:t>
                          </a:r>
                          <a:endParaRPr lang="en-US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Amplitude</a:t>
                          </a:r>
                          <a:endParaRPr lang="en-US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Steady state</a:t>
                          </a:r>
                          <a:r>
                            <a:rPr lang="en-US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concentration</a:t>
                          </a:r>
                          <a:endParaRPr lang="en-US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Frequency</a:t>
                          </a:r>
                          <a:endParaRPr lang="en-US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Speed</a:t>
                          </a:r>
                          <a:endParaRPr lang="en-US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rowSpan="4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𝑓𝑙𝑢𝑥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X</a:t>
                          </a:r>
                          <a:endParaRPr lang="en-US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X</a:t>
                          </a:r>
                          <a:endParaRPr lang="en-US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</a:t>
                          </a:r>
                          <a:endParaRPr lang="en-US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X</a:t>
                          </a:r>
                          <a:endParaRPr lang="en-US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X</a:t>
                          </a:r>
                          <a:endParaRPr lang="en-US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X</a:t>
                          </a:r>
                          <a:endParaRPr lang="en-US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</a:t>
                          </a:r>
                          <a:endParaRPr lang="en-US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X</a:t>
                          </a:r>
                          <a:endParaRPr lang="en-US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𝐶𝑎</m:t>
                                    </m:r>
                                    <m:r>
                                      <a:rPr lang="en-US" i="1" baseline="3000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baseline="30000">
                                        <a:latin typeface="Arial" panose="020B0604020202020204" pitchFamily="34" charset="0"/>
                                        <a:cs typeface="Arial" panose="020B0604020202020204" pitchFamily="34" charset="0"/>
                                      </a:rPr>
                                      <m:t>+</m:t>
                                    </m:r>
                                  </m:sub>
                                  <m:sup/>
                                </m:sSubSup>
                              </m:oMath>
                            </m:oMathPara>
                          </a14:m>
                          <a:endParaRPr lang="en-US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X</a:t>
                          </a:r>
                          <a:endParaRPr lang="en-US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X</a:t>
                          </a:r>
                          <a:endParaRPr lang="en-US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X</a:t>
                          </a:r>
                          <a:endParaRPr lang="en-US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</a:t>
                          </a:r>
                          <a:endParaRPr lang="en-US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solidFill>
                          <a:srgbClr val="FFFF00"/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𝐼𝑃</m:t>
                                    </m:r>
                                    <m:r>
                                      <a:rPr lang="en-US" i="1" baseline="-2500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/>
                                </m:sSubSup>
                              </m:oMath>
                            </m:oMathPara>
                          </a14:m>
                          <a:endParaRPr lang="en-US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X</a:t>
                          </a:r>
                          <a:endParaRPr lang="en-US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X</a:t>
                          </a:r>
                          <a:endParaRPr lang="en-US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X</a:t>
                          </a:r>
                          <a:endParaRPr lang="en-US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</a:t>
                          </a:r>
                          <a:endParaRPr lang="en-US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solidFill>
                          <a:srgbClr val="FFFF00"/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𝑆𝐸𝑅𝐶𝐴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𝑆𝐸𝑅𝐶𝐴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X</a:t>
                          </a:r>
                          <a:endParaRPr lang="en-US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X</a:t>
                          </a:r>
                          <a:endParaRPr lang="en-US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</a:t>
                          </a:r>
                          <a:endParaRPr lang="en-US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X</a:t>
                          </a:r>
                          <a:endParaRPr lang="en-US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𝑆𝐸𝑅𝐶𝐴</m:t>
                                    </m:r>
                                  </m:sub>
                                  <m:sup/>
                                </m:sSubSup>
                              </m:oMath>
                            </m:oMathPara>
                          </a14:m>
                          <a:endParaRPr lang="en-US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X</a:t>
                          </a:r>
                          <a:endParaRPr lang="en-US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X</a:t>
                          </a:r>
                          <a:endParaRPr lang="en-US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</a:t>
                          </a:r>
                          <a:endParaRPr lang="en-US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X</a:t>
                          </a:r>
                          <a:endParaRPr lang="en-US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𝑙𝑒𝑎𝑘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𝑚𝑒𝑑𝑖𝑎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X</a:t>
                          </a:r>
                          <a:endParaRPr lang="en-US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X</a:t>
                          </a:r>
                          <a:endParaRPr lang="en-US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</a:t>
                          </a:r>
                          <a:endParaRPr lang="en-US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X</a:t>
                          </a:r>
                          <a:endParaRPr lang="en-US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𝑙𝑒𝑎𝑘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</a:t>
                          </a:r>
                          <a:endParaRPr lang="en-US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</a:t>
                          </a:r>
                          <a:endParaRPr lang="en-US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X</a:t>
                          </a:r>
                          <a:endParaRPr lang="en-US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X</a:t>
                          </a:r>
                          <a:endParaRPr lang="en-US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𝑉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/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𝐸𝑅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𝐶𝑎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𝐸𝑅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2+</m:t>
                                        </m:r>
                                      </m:sup>
                                    </m:sSubSup>
                                  </m:e>
                                </m:d>
                              </m:oMath>
                            </m:oMathPara>
                          </a14:m>
                          <a:endParaRPr lang="en-US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</a:t>
                          </a:r>
                          <a:endParaRPr lang="en-US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</a:t>
                          </a:r>
                          <a:endParaRPr lang="en-US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</a:t>
                          </a:r>
                          <a:endParaRPr lang="en-US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</a:t>
                          </a:r>
                          <a:endParaRPr lang="en-US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solidFill>
                          <a:srgbClr val="FFFF00"/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𝐼𝑃</m:t>
                                    </m:r>
                                    <m:r>
                                      <a:rPr lang="en-US" i="1" baseline="-25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</a:t>
                          </a:r>
                          <a:endParaRPr lang="en-US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</a:t>
                          </a:r>
                          <a:endParaRPr lang="en-US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</a:t>
                          </a:r>
                          <a:endParaRPr lang="en-US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</a:t>
                          </a:r>
                          <a:endParaRPr lang="en-US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solidFill>
                          <a:srgbClr val="FFFF00"/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/>
                                </m:sSubSup>
                              </m:oMath>
                            </m:oMathPara>
                          </a14:m>
                          <a:endParaRPr lang="en-US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X</a:t>
                          </a:r>
                          <a:endParaRPr lang="en-US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X</a:t>
                          </a:r>
                          <a:endParaRPr lang="en-US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</a:t>
                          </a:r>
                          <a:endParaRPr lang="en-US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</a:t>
                          </a:r>
                          <a:endParaRPr lang="en-US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solidFill>
                          <a:srgbClr val="FFFF00"/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𝑑𝑒𝑔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𝐼𝑃</m:t>
                                    </m:r>
                                    <m:r>
                                      <a:rPr lang="en-US" i="1" baseline="-25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X</a:t>
                          </a:r>
                          <a:endParaRPr lang="en-US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X</a:t>
                          </a:r>
                          <a:endParaRPr lang="en-US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X</a:t>
                          </a:r>
                          <a:endParaRPr lang="en-US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X</a:t>
                          </a:r>
                          <a:endParaRPr lang="en-US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𝑃𝐿𝐶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</a:t>
                          </a:r>
                          <a:endParaRPr lang="en-US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</a:t>
                          </a:r>
                          <a:endParaRPr lang="en-US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</a:t>
                          </a:r>
                          <a:endParaRPr lang="en-US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X</a:t>
                          </a:r>
                          <a:endParaRPr lang="en-US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𝐼𝑃</m:t>
                                    </m:r>
                                    <m:r>
                                      <a:rPr lang="en-US" i="1" baseline="-25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Diffusion</a:t>
                          </a:r>
                          <a:endParaRPr lang="en-US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</a:t>
                          </a:r>
                          <a:endParaRPr lang="en-US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</a:t>
                          </a:r>
                          <a:endParaRPr lang="en-US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X</a:t>
                          </a:r>
                          <a:endParaRPr lang="en-US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X</a:t>
                          </a:r>
                          <a:endParaRPr lang="en-US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𝐶𝑎</m:t>
                                    </m:r>
                                    <m:r>
                                      <a:rPr lang="en-US" i="1" baseline="300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baseline="30000">
                                        <a:solidFill>
                                          <a:schemeClr val="tx1"/>
                                        </a:solidFill>
                                        <a:latin typeface="Arial" panose="020B0604020202020204" pitchFamily="34" charset="0"/>
                                        <a:cs typeface="Arial" panose="020B0604020202020204" pitchFamily="34" charset="0"/>
                                      </a:rPr>
                                      <m:t>+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</a:t>
                          </a:r>
                          <a:endParaRPr lang="en-US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</a:t>
                          </a:r>
                          <a:endParaRPr lang="en-US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</a:t>
                          </a:r>
                          <a:endParaRPr lang="en-US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</a:t>
                          </a:r>
                          <a:endParaRPr lang="en-US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solidFill>
                          <a:srgbClr val="FFFF00"/>
                        </a:solidFill>
                      </a:tcPr>
                    </a:tc>
                  </a:tr>
                </a:tbl>
              </a:graphicData>
            </a:graphic>
          </p:graphicFrame>
        </mc:Choice>
        <mc:Fallback>
          <p:graphicFrame>
            <p:nvGraphicFramePr>
              <p:cNvPr id="4" name="Content Placeholder 3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944189871"/>
                  </p:ext>
                </p:extLst>
              </p:nvPr>
            </p:nvGraphicFramePr>
            <p:xfrm>
              <a:off x="838200" y="136525"/>
              <a:ext cx="10693400" cy="6330697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46200"/>
                    <a:gridCol w="1879600"/>
                    <a:gridCol w="1977771"/>
                    <a:gridCol w="2103120"/>
                    <a:gridCol w="1697609"/>
                    <a:gridCol w="1689100"/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Parameter</a:t>
                          </a:r>
                          <a:endParaRPr lang="en-US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Category</a:t>
                          </a:r>
                          <a:endParaRPr lang="en-US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Amplitude</a:t>
                          </a:r>
                          <a:endParaRPr lang="en-US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Steady state</a:t>
                          </a:r>
                          <a:r>
                            <a:rPr lang="en-US" baseline="0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concentration</a:t>
                          </a:r>
                          <a:endParaRPr lang="en-US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Frequency</a:t>
                          </a:r>
                          <a:endParaRPr lang="en-US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Speed</a:t>
                          </a:r>
                          <a:endParaRPr lang="en-US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3"/>
                          <a:stretch>
                            <a:fillRect l="-452" t="-180328" r="-695928" b="-1455738"/>
                          </a:stretch>
                        </a:blipFill>
                      </a:tcPr>
                    </a:tc>
                    <a:tc rowSpan="4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3"/>
                          <a:stretch>
                            <a:fillRect l="-72078" t="-43651" r="-399351" b="-2765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X</a:t>
                          </a:r>
                          <a:endParaRPr lang="en-US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X</a:t>
                          </a:r>
                          <a:endParaRPr lang="en-US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</a:t>
                          </a:r>
                          <a:endParaRPr lang="en-US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X</a:t>
                          </a:r>
                          <a:endParaRPr lang="en-US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3"/>
                          <a:stretch>
                            <a:fillRect l="-452" t="-280328" r="-695928" b="-1355738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X</a:t>
                          </a:r>
                          <a:endParaRPr lang="en-US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X</a:t>
                          </a:r>
                          <a:endParaRPr lang="en-US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</a:t>
                          </a:r>
                          <a:endParaRPr lang="en-US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X</a:t>
                          </a:r>
                          <a:endParaRPr lang="en-US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</a:tr>
                  <a:tr h="39719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3"/>
                          <a:stretch>
                            <a:fillRect l="-452" t="-356923" r="-695928" b="-1172308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X</a:t>
                          </a:r>
                          <a:endParaRPr lang="en-US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X</a:t>
                          </a:r>
                          <a:endParaRPr lang="en-US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X</a:t>
                          </a:r>
                          <a:endParaRPr lang="en-US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</a:t>
                          </a:r>
                          <a:endParaRPr lang="en-US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solidFill>
                          <a:srgbClr val="FFFF00"/>
                        </a:solidFill>
                      </a:tcPr>
                    </a:tc>
                  </a:tr>
                  <a:tr h="39471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3"/>
                          <a:stretch>
                            <a:fillRect l="-452" t="-456923" r="-695928" b="-1072308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X</a:t>
                          </a:r>
                          <a:endParaRPr lang="en-US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X</a:t>
                          </a:r>
                          <a:endParaRPr lang="en-US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X</a:t>
                          </a:r>
                          <a:endParaRPr lang="en-US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</a:t>
                          </a:r>
                          <a:endParaRPr lang="en-US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solidFill>
                          <a:srgbClr val="FFFF00"/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3"/>
                          <a:stretch>
                            <a:fillRect l="-452" t="-593443" r="-695928" b="-1042623"/>
                          </a:stretch>
                        </a:blipFill>
                      </a:tcPr>
                    </a:tc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3"/>
                          <a:stretch>
                            <a:fillRect l="-72078" t="-287302" r="-399351" b="-4531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X</a:t>
                          </a:r>
                          <a:endParaRPr lang="en-US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X</a:t>
                          </a:r>
                          <a:endParaRPr lang="en-US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</a:t>
                          </a:r>
                          <a:endParaRPr lang="en-US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X</a:t>
                          </a:r>
                          <a:endParaRPr lang="en-US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</a:tr>
                  <a:tr h="39719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3"/>
                          <a:stretch>
                            <a:fillRect l="-452" t="-650769" r="-695928" b="-878462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X</a:t>
                          </a:r>
                          <a:endParaRPr lang="en-US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X</a:t>
                          </a:r>
                          <a:endParaRPr lang="en-US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</a:t>
                          </a:r>
                          <a:endParaRPr lang="en-US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X</a:t>
                          </a:r>
                          <a:endParaRPr lang="en-US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3"/>
                          <a:stretch>
                            <a:fillRect l="-452" t="-800000" r="-695928" b="-836066"/>
                          </a:stretch>
                        </a:blipFill>
                      </a:tcPr>
                    </a:tc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3"/>
                          <a:stretch>
                            <a:fillRect l="-72078" t="-400000" r="-399351" b="-3680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X</a:t>
                          </a:r>
                          <a:endParaRPr lang="en-US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X</a:t>
                          </a:r>
                          <a:endParaRPr lang="en-US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</a:t>
                          </a:r>
                          <a:endParaRPr lang="en-US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X</a:t>
                          </a:r>
                          <a:endParaRPr lang="en-US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3"/>
                          <a:stretch>
                            <a:fillRect l="-452" t="-900000" r="-695928" b="-736066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</a:t>
                          </a:r>
                          <a:endParaRPr lang="en-US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</a:t>
                          </a:r>
                          <a:endParaRPr lang="en-US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X</a:t>
                          </a:r>
                          <a:endParaRPr lang="en-US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X</a:t>
                          </a:r>
                          <a:endParaRPr lang="en-US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</a:tr>
                  <a:tr h="37096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3"/>
                          <a:stretch>
                            <a:fillRect l="-452" t="-1016667" r="-695928" b="-64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3"/>
                          <a:stretch>
                            <a:fillRect l="-72078" t="-1016667" r="-399351" b="-64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</a:t>
                          </a:r>
                          <a:endParaRPr lang="en-US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</a:t>
                          </a:r>
                          <a:endParaRPr lang="en-US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</a:t>
                          </a:r>
                          <a:endParaRPr lang="en-US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</a:t>
                          </a:r>
                          <a:endParaRPr lang="en-US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solidFill>
                          <a:srgbClr val="FFFF00"/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3"/>
                          <a:stretch>
                            <a:fillRect l="-452" t="-1098361" r="-695928" b="-537705"/>
                          </a:stretch>
                        </a:blipFill>
                      </a:tcPr>
                    </a:tc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3"/>
                          <a:stretch>
                            <a:fillRect l="-72078" t="-523438" r="-399351" b="-20390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</a:t>
                          </a:r>
                          <a:endParaRPr lang="en-US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</a:t>
                          </a:r>
                          <a:endParaRPr lang="en-US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</a:t>
                          </a:r>
                          <a:endParaRPr lang="en-US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</a:t>
                          </a:r>
                          <a:endParaRPr lang="en-US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solidFill>
                          <a:srgbClr val="FFFF00"/>
                        </a:solidFill>
                      </a:tcPr>
                    </a:tc>
                  </a:tr>
                  <a:tr h="40487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3"/>
                          <a:stretch>
                            <a:fillRect l="-452" t="-1091045" r="-695928" b="-389552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X</a:t>
                          </a:r>
                          <a:endParaRPr lang="en-US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X</a:t>
                          </a:r>
                          <a:endParaRPr lang="en-US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</a:t>
                          </a:r>
                          <a:endParaRPr lang="en-US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</a:t>
                          </a:r>
                          <a:endParaRPr lang="en-US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solidFill>
                          <a:srgbClr val="FFFF00"/>
                        </a:solidFill>
                      </a:tcPr>
                    </a:tc>
                  </a:tr>
                  <a:tr h="38811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3"/>
                          <a:stretch>
                            <a:fillRect l="-452" t="-1266667" r="-695928" b="-314286"/>
                          </a:stretch>
                        </a:blipFill>
                      </a:tcPr>
                    </a:tc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3"/>
                          <a:stretch>
                            <a:fillRect l="-72078" t="-643548" r="-399351" b="-11048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X</a:t>
                          </a:r>
                          <a:endParaRPr lang="en-US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X</a:t>
                          </a:r>
                          <a:endParaRPr lang="en-US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X</a:t>
                          </a:r>
                          <a:endParaRPr lang="en-US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X</a:t>
                          </a:r>
                          <a:endParaRPr lang="en-US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3"/>
                          <a:stretch>
                            <a:fillRect l="-452" t="-1411475" r="-695928" b="-224590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</a:t>
                          </a:r>
                          <a:endParaRPr lang="en-US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</a:t>
                          </a:r>
                          <a:endParaRPr lang="en-US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</a:t>
                          </a:r>
                          <a:endParaRPr lang="en-US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X</a:t>
                          </a:r>
                          <a:endParaRPr lang="en-US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3"/>
                          <a:stretch>
                            <a:fillRect l="-452" t="-1511475" r="-695928" b="-124590"/>
                          </a:stretch>
                        </a:blipFill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Diffusion</a:t>
                          </a:r>
                          <a:endParaRPr lang="en-US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</a:t>
                          </a:r>
                          <a:endParaRPr lang="en-US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</a:t>
                          </a:r>
                          <a:endParaRPr lang="en-US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X</a:t>
                          </a:r>
                          <a:endParaRPr lang="en-US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X</a:t>
                          </a:r>
                          <a:endParaRPr lang="en-US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solidFill>
                          <a:srgbClr val="00B050"/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3"/>
                          <a:stretch>
                            <a:fillRect l="-452" t="-1611475" r="-695928" b="-24590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</a:t>
                          </a:r>
                          <a:endParaRPr lang="en-US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</a:t>
                          </a:r>
                          <a:endParaRPr lang="en-US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</a:t>
                          </a:r>
                          <a:endParaRPr lang="en-US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</a:t>
                          </a:r>
                          <a:endParaRPr lang="en-US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>
                        <a:solidFill>
                          <a:srgbClr val="FFFF00"/>
                        </a:solid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12" name="Rectangle 1"/>
          <p:cNvSpPr>
            <a:spLocks noChangeArrowheads="1"/>
          </p:cNvSpPr>
          <p:nvPr/>
        </p:nvSpPr>
        <p:spPr bwMode="auto">
          <a:xfrm>
            <a:off x="4521200" y="1730693"/>
            <a:ext cx="65" cy="31706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39675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4521200" y="1730693"/>
            <a:ext cx="65" cy="31706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39675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tangle 3"/>
          <p:cNvSpPr>
            <a:spLocks noChangeArrowheads="1"/>
          </p:cNvSpPr>
          <p:nvPr/>
        </p:nvSpPr>
        <p:spPr bwMode="auto">
          <a:xfrm>
            <a:off x="4521200" y="1750724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ectangle 4"/>
          <p:cNvSpPr>
            <a:spLocks noChangeArrowheads="1"/>
          </p:cNvSpPr>
          <p:nvPr/>
        </p:nvSpPr>
        <p:spPr bwMode="auto">
          <a:xfrm>
            <a:off x="4521200" y="1730693"/>
            <a:ext cx="65" cy="31706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39675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36489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SLIDES: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739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creen Shot 2013-09-26 at 3.54.01 P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840736" y="1731584"/>
            <a:ext cx="2028133" cy="2028133"/>
          </a:xfrm>
          <a:prstGeom prst="rect">
            <a:avLst/>
          </a:prstGeom>
        </p:spPr>
      </p:pic>
      <p:pic>
        <p:nvPicPr>
          <p:cNvPr id="10" name="Picture 9" descr="Screen Shot 2013-09-26 at 3.58.43 PM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7458037" y="1685544"/>
            <a:ext cx="2033925" cy="2029968"/>
          </a:xfrm>
          <a:prstGeom prst="rect">
            <a:avLst/>
          </a:prstGeom>
        </p:spPr>
      </p:pic>
      <p:pic>
        <p:nvPicPr>
          <p:cNvPr id="11" name="Picture 10" descr="Screen Shot 2013-09-26 at 4.02.57 PM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095837" y="1685544"/>
            <a:ext cx="2045889" cy="2029968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3195868" y="1286507"/>
            <a:ext cx="1313160" cy="369324"/>
          </a:xfrm>
          <a:prstGeom prst="rect">
            <a:avLst/>
          </a:prstGeom>
          <a:noFill/>
        </p:spPr>
        <p:txBody>
          <a:bodyPr wrap="none" lIns="91430" tIns="45716" rIns="91430" bIns="45716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ea typeface="Gill Sans"/>
                <a:cs typeface="Arial" panose="020B0604020202020204" pitchFamily="34" charset="0"/>
              </a:rPr>
              <a:t>Whole disc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586946" y="1286507"/>
            <a:ext cx="992559" cy="369324"/>
          </a:xfrm>
          <a:prstGeom prst="rect">
            <a:avLst/>
          </a:prstGeom>
          <a:noFill/>
        </p:spPr>
        <p:txBody>
          <a:bodyPr wrap="none" lIns="91430" tIns="45716" rIns="91430" bIns="45716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ea typeface="Gill Sans"/>
                <a:cs typeface="Arial" panose="020B0604020202020204" pitchFamily="34" charset="0"/>
              </a:rPr>
              <a:t>Anterior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921011" y="1286507"/>
            <a:ext cx="1107975" cy="369324"/>
          </a:xfrm>
          <a:prstGeom prst="rect">
            <a:avLst/>
          </a:prstGeom>
          <a:noFill/>
        </p:spPr>
        <p:txBody>
          <a:bodyPr wrap="none" lIns="91430" tIns="45716" rIns="91430" bIns="45716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ea typeface="Gill Sans"/>
                <a:cs typeface="Arial" panose="020B0604020202020204" pitchFamily="34" charset="0"/>
              </a:rPr>
              <a:t>Posterior</a:t>
            </a:r>
          </a:p>
        </p:txBody>
      </p:sp>
      <p:pic>
        <p:nvPicPr>
          <p:cNvPr id="3" name="Picture 2" descr="CalciumTimePlot_092013_D1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3816" y="3819144"/>
            <a:ext cx="7778820" cy="3048000"/>
          </a:xfrm>
          <a:prstGeom prst="rect">
            <a:avLst/>
          </a:prstGeom>
        </p:spPr>
      </p:pic>
      <p:sp>
        <p:nvSpPr>
          <p:cNvPr id="13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Domain specificity of Ca</a:t>
            </a:r>
            <a:r>
              <a:rPr lang="en-US" baseline="30000" dirty="0">
                <a:latin typeface="Arial" panose="020B0604020202020204" pitchFamily="34" charset="0"/>
                <a:cs typeface="Arial" panose="020B0604020202020204" pitchFamily="34" charset="0"/>
              </a:rPr>
              <a:t>2+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transients</a:t>
            </a:r>
          </a:p>
        </p:txBody>
      </p:sp>
    </p:spTree>
    <p:extLst>
      <p:ext uri="{BB962C8B-B14F-4D97-AF65-F5344CB8AC3E}">
        <p14:creationId xmlns:p14="http://schemas.microsoft.com/office/powerpoint/2010/main" val="9928104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dyWaves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3268"/>
          <a:stretch/>
        </p:blipFill>
        <p:spPr>
          <a:xfrm>
            <a:off x="4040188" y="2499879"/>
            <a:ext cx="3605963" cy="2931103"/>
          </a:xfrm>
        </p:spPr>
      </p:pic>
    </p:spTree>
    <p:extLst>
      <p:ext uri="{BB962C8B-B14F-4D97-AF65-F5344CB8AC3E}">
        <p14:creationId xmlns:p14="http://schemas.microsoft.com/office/powerpoint/2010/main" val="3239318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268</TotalTime>
  <Words>371</Words>
  <Application>Microsoft Office PowerPoint</Application>
  <PresentationFormat>Widescreen</PresentationFormat>
  <Paragraphs>201</Paragraphs>
  <Slides>10</Slides>
  <Notes>5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Calibri</vt:lpstr>
      <vt:lpstr>Calibri Light</vt:lpstr>
      <vt:lpstr>Cambria Math</vt:lpstr>
      <vt:lpstr>Gill Sans</vt:lpstr>
      <vt:lpstr>Office Theme</vt:lpstr>
      <vt:lpstr>Molecular mechanism of calcium propagation</vt:lpstr>
      <vt:lpstr>PDE model (Version 1)</vt:lpstr>
      <vt:lpstr>PDE model (Version 2)</vt:lpstr>
      <vt:lpstr>Signal variance may explain pulse to wave transition</vt:lpstr>
      <vt:lpstr>Boundary penetrance may be explained by differential cell properties in compartments</vt:lpstr>
      <vt:lpstr>Parameter sensitivity results</vt:lpstr>
      <vt:lpstr>OTHER SLIDES:</vt:lpstr>
      <vt:lpstr>PowerPoint Presentation</vt:lpstr>
      <vt:lpstr>PowerPoint Presentation</vt:lpstr>
      <vt:lpstr>Molecular mechanism of calcium propagation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AIChE Final</dc:title>
  <dc:creator>Pavel Brodskiy</dc:creator>
  <cp:lastModifiedBy>Pavel Brodskiy</cp:lastModifiedBy>
  <cp:revision>80</cp:revision>
  <dcterms:created xsi:type="dcterms:W3CDTF">2015-11-08T01:16:04Z</dcterms:created>
  <dcterms:modified xsi:type="dcterms:W3CDTF">2015-11-08T10:02:53Z</dcterms:modified>
</cp:coreProperties>
</file>